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slides/slide68.xml" ContentType="application/vnd.openxmlformats-officedocument.presentationml.slide+xml"/>
  <Override PartName="/ppt/slides/slide33.xml" ContentType="application/vnd.openxmlformats-officedocument.presentationml.slide+xml"/>
  <Default Extension="bin" ContentType="application/vnd.openxmlformats-officedocument.presentationml.printerSettings"/>
  <Override PartName="/ppt/notesSlides/notesSlide30.xml" ContentType="application/vnd.openxmlformats-officedocument.presentationml.notesSlide+xml"/>
  <Override PartName="/ppt/notesSlides/notesSlide13.xml" ContentType="application/vnd.openxmlformats-officedocument.presentationml.notesSlide+xml"/>
  <Default Extension="wmf" ContentType="image/x-wmf"/>
  <Override PartName="/ppt/notesSlides/notesSlide29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slides/slide75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56.xml" ContentType="application/vnd.openxmlformats-officedocument.presentationml.slide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slides/slide61.xml" ContentType="application/vnd.openxmlformats-officedocument.presentationml.slide+xml"/>
  <Override PartName="/ppt/theme/theme1.xml" ContentType="application/vnd.openxmlformats-officedocument.theme+xml"/>
  <Override PartName="/ppt/notesSlides/notesSlide3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65.xml" ContentType="application/vnd.openxmlformats-officedocument.presentationml.slide+xml"/>
  <Override PartName="/ppt/slides/slide46.xml" ContentType="application/vnd.openxmlformats-officedocument.presentationml.slide+xml"/>
  <Override PartName="/ppt/notesSlides/notesSlide41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slide70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45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slides/slide15.xml" ContentType="application/vnd.openxmlformats-officedocument.presentationml.slide+xml"/>
  <Override PartName="/ppt/slides/slide69.xml" ContentType="application/vnd.openxmlformats-officedocument.presentationml.slide+xml"/>
  <Override PartName="/ppt/slides/slide72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57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35.xml" ContentType="application/vnd.openxmlformats-officedocument.presentationml.notesSlide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slides/slide62.xml" ContentType="application/vnd.openxmlformats-officedocument.presentationml.slide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slideLayouts/slideLayout11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Default Extension="jpeg" ContentType="image/jpeg"/>
  <Override PartName="/ppt/notesSlides/notesSlide23.xml" ContentType="application/vnd.openxmlformats-officedocument.presentationml.notes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31.xml" ContentType="application/vnd.openxmlformats-officedocument.presentationml.slide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66.xml" ContentType="application/vnd.openxmlformats-officedocument.presentationml.slide+xml"/>
  <Override PartName="/ppt/slides/slide47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42.xml" ContentType="application/vnd.openxmlformats-officedocument.presentationml.notesSlide+xml"/>
  <Override PartName="/ppt/slides/slide71.xml" ContentType="application/vnd.openxmlformats-officedocument.presentationml.slide+xml"/>
  <Override PartName="/ppt/notesSlides/notesSlide11.xml" ContentType="application/vnd.openxmlformats-officedocument.presentationml.notesSlide+xml"/>
  <Default Extension="rels" ContentType="application/vnd.openxmlformats-package.relationships+xml"/>
  <Override PartName="/ppt/notesSlides/notesSlide27.xml" ContentType="application/vnd.openxmlformats-officedocument.presentationml.notesSlide+xml"/>
  <Override PartName="/ppt/notesSlides/notesSlide46.xml" ContentType="application/vnd.openxmlformats-officedocument.presentationml.notesSlide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theme/theme3.xml" ContentType="application/vnd.openxmlformats-officedocument.theme+xml"/>
  <Override PartName="/ppt/slides/slide63.xml" ContentType="application/vnd.openxmlformats-officedocument.presentationml.slide+xml"/>
  <Override PartName="/ppt/notesSlides/notesSlide1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4.xml" ContentType="application/vnd.openxmlformats-officedocument.presentationml.notes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s/slide51.xml" ContentType="application/vnd.openxmlformats-officedocument.presentationml.slide+xml"/>
  <Override PartName="/ppt/slides/slide67.xml" ContentType="application/vnd.openxmlformats-officedocument.presentationml.slide+xml"/>
  <Override PartName="/ppt/slides/slide48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32.xml" ContentType="application/vnd.openxmlformats-officedocument.presentationml.slide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s/slide29.xml" ContentType="application/vnd.openxmlformats-officedocument.presentationml.slide+xml"/>
  <Override PartName="/ppt/notesSlides/notesSlide43.xml" ContentType="application/vnd.openxmlformats-officedocument.presentationml.notesSlide+xml"/>
  <Override PartName="/docProps/app.xml" ContentType="application/vnd.openxmlformats-officedocument.extended-properties+xml"/>
  <Override PartName="/ppt/notesMasters/notesMaster1.xml" ContentType="application/vnd.openxmlformats-officedocument.presentationml.notesMaster+xml"/>
  <Override PartName="/ppt/notesSlides/notesSlide1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33.xml" ContentType="application/vnd.openxmlformats-officedocument.presentationml.notesSlide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slides/slide60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59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64.xml" ContentType="application/vnd.openxmlformats-officedocument.presentationml.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Default Extension="png" ContentType="image/png"/>
  <Override PartName="/ppt/notesSlides/notesSlide25.xml" ContentType="application/vnd.openxmlformats-officedocument.presentationml.notesSlide+xml"/>
  <Override PartName="/ppt/notesSlides/notesSlide4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842" r:id="rId1"/>
  </p:sldMasterIdLst>
  <p:notesMasterIdLst>
    <p:notesMasterId r:id="rId78"/>
  </p:notesMasterIdLst>
  <p:handoutMasterIdLst>
    <p:handoutMasterId r:id="rId79"/>
  </p:handoutMasterIdLst>
  <p:sldIdLst>
    <p:sldId id="913" r:id="rId2"/>
    <p:sldId id="895" r:id="rId3"/>
    <p:sldId id="896" r:id="rId4"/>
    <p:sldId id="920" r:id="rId5"/>
    <p:sldId id="921" r:id="rId6"/>
    <p:sldId id="922" r:id="rId7"/>
    <p:sldId id="923" r:id="rId8"/>
    <p:sldId id="924" r:id="rId9"/>
    <p:sldId id="925" r:id="rId10"/>
    <p:sldId id="897" r:id="rId11"/>
    <p:sldId id="900" r:id="rId12"/>
    <p:sldId id="901" r:id="rId13"/>
    <p:sldId id="903" r:id="rId14"/>
    <p:sldId id="904" r:id="rId15"/>
    <p:sldId id="826" r:id="rId16"/>
    <p:sldId id="907" r:id="rId17"/>
    <p:sldId id="764" r:id="rId18"/>
    <p:sldId id="819" r:id="rId19"/>
    <p:sldId id="821" r:id="rId20"/>
    <p:sldId id="820" r:id="rId21"/>
    <p:sldId id="911" r:id="rId22"/>
    <p:sldId id="834" r:id="rId23"/>
    <p:sldId id="835" r:id="rId24"/>
    <p:sldId id="836" r:id="rId25"/>
    <p:sldId id="838" r:id="rId26"/>
    <p:sldId id="837" r:id="rId27"/>
    <p:sldId id="839" r:id="rId28"/>
    <p:sldId id="840" r:id="rId29"/>
    <p:sldId id="842" r:id="rId30"/>
    <p:sldId id="841" r:id="rId31"/>
    <p:sldId id="843" r:id="rId32"/>
    <p:sldId id="844" r:id="rId33"/>
    <p:sldId id="845" r:id="rId34"/>
    <p:sldId id="846" r:id="rId35"/>
    <p:sldId id="848" r:id="rId36"/>
    <p:sldId id="849" r:id="rId37"/>
    <p:sldId id="850" r:id="rId38"/>
    <p:sldId id="847" r:id="rId39"/>
    <p:sldId id="851" r:id="rId40"/>
    <p:sldId id="852" r:id="rId41"/>
    <p:sldId id="853" r:id="rId42"/>
    <p:sldId id="854" r:id="rId43"/>
    <p:sldId id="855" r:id="rId44"/>
    <p:sldId id="856" r:id="rId45"/>
    <p:sldId id="857" r:id="rId46"/>
    <p:sldId id="912" r:id="rId47"/>
    <p:sldId id="910" r:id="rId48"/>
    <p:sldId id="872" r:id="rId49"/>
    <p:sldId id="881" r:id="rId50"/>
    <p:sldId id="882" r:id="rId51"/>
    <p:sldId id="883" r:id="rId52"/>
    <p:sldId id="874" r:id="rId53"/>
    <p:sldId id="880" r:id="rId54"/>
    <p:sldId id="876" r:id="rId55"/>
    <p:sldId id="893" r:id="rId56"/>
    <p:sldId id="894" r:id="rId57"/>
    <p:sldId id="909" r:id="rId58"/>
    <p:sldId id="885" r:id="rId59"/>
    <p:sldId id="739" r:id="rId60"/>
    <p:sldId id="741" r:id="rId61"/>
    <p:sldId id="742" r:id="rId62"/>
    <p:sldId id="744" r:id="rId63"/>
    <p:sldId id="745" r:id="rId64"/>
    <p:sldId id="746" r:id="rId65"/>
    <p:sldId id="886" r:id="rId66"/>
    <p:sldId id="888" r:id="rId67"/>
    <p:sldId id="889" r:id="rId68"/>
    <p:sldId id="891" r:id="rId69"/>
    <p:sldId id="892" r:id="rId70"/>
    <p:sldId id="908" r:id="rId71"/>
    <p:sldId id="905" r:id="rId72"/>
    <p:sldId id="755" r:id="rId73"/>
    <p:sldId id="756" r:id="rId74"/>
    <p:sldId id="758" r:id="rId75"/>
    <p:sldId id="759" r:id="rId76"/>
    <p:sldId id="825" r:id="rId77"/>
  </p:sldIdLst>
  <p:sldSz cx="9906000" cy="6858000" type="A4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199254" indent="134078" algn="l" rtl="0" fontAlgn="base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400372" indent="268155" algn="l" rtl="0" fontAlgn="base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601489" indent="402233" algn="l" rtl="0" fontAlgn="base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802605" indent="534449" algn="l" rtl="0" fontAlgn="base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681554" algn="l" defTabSz="1072621" rtl="0" eaLnBrk="1" latinLnBrk="0" hangingPunct="1">
      <a:defRPr sz="8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3217864" algn="l" defTabSz="1072621" rtl="0" eaLnBrk="1" latinLnBrk="0" hangingPunct="1">
      <a:defRPr sz="8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754175" algn="l" defTabSz="1072621" rtl="0" eaLnBrk="1" latinLnBrk="0" hangingPunct="1">
      <a:defRPr sz="8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4290486" algn="l" defTabSz="1072621" rtl="0" eaLnBrk="1" latinLnBrk="0" hangingPunct="1">
      <a:defRPr sz="8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Author id="0" name="ALBERT GODFRIND" initials="A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 frameSlides="1"/>
  <p:showPr showNarration="1">
    <p:present/>
    <p:sldAll/>
    <p:penClr>
      <a:srgbClr val="FF0000"/>
    </p:penClr>
  </p:showPr>
  <p:clrMru>
    <a:srgbClr val="B8B8B8"/>
    <a:srgbClr val="FFFFCC"/>
    <a:srgbClr val="B9BE78"/>
    <a:srgbClr val="777777"/>
    <a:srgbClr val="0070C0"/>
    <a:srgbClr val="4D4D4D"/>
    <a:srgbClr val="5E4847"/>
    <a:srgbClr val="604847"/>
    <a:srgbClr val="AB9E4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7203" autoAdjust="0"/>
    <p:restoredTop sz="87662" autoAdjust="0"/>
  </p:normalViewPr>
  <p:slideViewPr>
    <p:cSldViewPr>
      <p:cViewPr varScale="1">
        <p:scale>
          <a:sx n="92" d="100"/>
          <a:sy n="92" d="100"/>
        </p:scale>
        <p:origin x="-528" y="-112"/>
      </p:cViewPr>
      <p:guideLst>
        <p:guide orient="horz" pos="463"/>
        <p:guide orient="horz" pos="951"/>
        <p:guide pos="551"/>
        <p:guide pos="6239"/>
        <p:guide pos="3127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128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interSettings" Target="printerSettings/printerSettings1.bin"/><Relationship Id="rId81" Type="http://schemas.openxmlformats.org/officeDocument/2006/relationships/commentAuthors" Target="commentAuthors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handoutMaster" Target="handoutMasters/handout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9" Type="http://schemas.openxmlformats.org/officeDocument/2006/relationships/slide" Target="slides/slide29.xml"/><Relationship Id="rId20" Type="http://schemas.openxmlformats.org/officeDocument/2006/relationships/slide" Target="slides/slide58.xml"/><Relationship Id="rId21" Type="http://schemas.openxmlformats.org/officeDocument/2006/relationships/slide" Target="slides/slide65.xml"/><Relationship Id="rId22" Type="http://schemas.openxmlformats.org/officeDocument/2006/relationships/slide" Target="slides/slide68.xml"/><Relationship Id="rId23" Type="http://schemas.openxmlformats.org/officeDocument/2006/relationships/slide" Target="slides/slide69.xml"/><Relationship Id="rId10" Type="http://schemas.openxmlformats.org/officeDocument/2006/relationships/slide" Target="slides/slide30.xml"/><Relationship Id="rId11" Type="http://schemas.openxmlformats.org/officeDocument/2006/relationships/slide" Target="slides/slide31.xml"/><Relationship Id="rId12" Type="http://schemas.openxmlformats.org/officeDocument/2006/relationships/slide" Target="slides/slide32.xml"/><Relationship Id="rId13" Type="http://schemas.openxmlformats.org/officeDocument/2006/relationships/slide" Target="slides/slide33.xml"/><Relationship Id="rId14" Type="http://schemas.openxmlformats.org/officeDocument/2006/relationships/slide" Target="slides/slide34.xml"/><Relationship Id="rId15" Type="http://schemas.openxmlformats.org/officeDocument/2006/relationships/slide" Target="slides/slide38.xml"/><Relationship Id="rId16" Type="http://schemas.openxmlformats.org/officeDocument/2006/relationships/slide" Target="slides/slide39.xml"/><Relationship Id="rId17" Type="http://schemas.openxmlformats.org/officeDocument/2006/relationships/slide" Target="slides/slide40.xml"/><Relationship Id="rId18" Type="http://schemas.openxmlformats.org/officeDocument/2006/relationships/slide" Target="slides/slide41.xml"/><Relationship Id="rId19" Type="http://schemas.openxmlformats.org/officeDocument/2006/relationships/slide" Target="slides/slide42.xml"/><Relationship Id="rId1" Type="http://schemas.openxmlformats.org/officeDocument/2006/relationships/slide" Target="slides/slide3.xml"/><Relationship Id="rId2" Type="http://schemas.openxmlformats.org/officeDocument/2006/relationships/slide" Target="slides/slide22.xml"/><Relationship Id="rId3" Type="http://schemas.openxmlformats.org/officeDocument/2006/relationships/slide" Target="slides/slide23.xml"/><Relationship Id="rId4" Type="http://schemas.openxmlformats.org/officeDocument/2006/relationships/slide" Target="slides/slide24.xml"/><Relationship Id="rId5" Type="http://schemas.openxmlformats.org/officeDocument/2006/relationships/slide" Target="slides/slide25.xml"/><Relationship Id="rId6" Type="http://schemas.openxmlformats.org/officeDocument/2006/relationships/slide" Target="slides/slide26.xml"/><Relationship Id="rId7" Type="http://schemas.openxmlformats.org/officeDocument/2006/relationships/slide" Target="slides/slide27.xml"/><Relationship Id="rId8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lvl1pPr algn="l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defRPr sz="1200" dirty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C8F96620-9CA2-4911-B7D1-CC1B88496DF2}" type="datetime1">
              <a:rPr lang="en-US"/>
              <a:pPr>
                <a:defRPr/>
              </a:pPr>
              <a:t>7/22/15</a:t>
            </a:fld>
            <a:endParaRPr lang="en-US" dirty="0"/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  <a:spAutoFit/>
          </a:bodyPr>
          <a:lstStyle>
            <a:lvl1pPr algn="l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defRPr sz="1200" dirty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2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600825"/>
            <a:ext cx="39624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DFE8CDC1-F6D8-4A88-8ABF-1BB3A79422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spcBef>
                <a:spcPct val="0"/>
              </a:spcBef>
              <a:buClrTx/>
              <a:defRPr sz="1200" dirty="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defRPr sz="1200" dirty="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14625" y="514350"/>
            <a:ext cx="371475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0"/>
            <a:r>
              <a:rPr lang="en-US" smtClean="0"/>
              <a:t>Second level</a:t>
            </a:r>
          </a:p>
          <a:p>
            <a:pPr lvl="0"/>
            <a:r>
              <a:rPr lang="en-US" smtClean="0"/>
              <a:t>Third level</a:t>
            </a:r>
          </a:p>
          <a:p>
            <a:pPr lvl="0"/>
            <a:r>
              <a:rPr lang="en-US" smtClean="0"/>
              <a:t>Fourth level</a:t>
            </a:r>
          </a:p>
          <a:p>
            <a:pPr lvl="0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spcBef>
                <a:spcPct val="0"/>
              </a:spcBef>
              <a:buClrTx/>
              <a:defRPr sz="1200" dirty="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cs typeface="+mn-cs"/>
              </a:defRPr>
            </a:lvl1pPr>
          </a:lstStyle>
          <a:p>
            <a:pPr>
              <a:defRPr/>
            </a:pPr>
            <a:fld id="{647738E6-FCB8-4B33-B8D9-9378298459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500" b="1" kern="1200">
        <a:solidFill>
          <a:schemeClr val="tx1"/>
        </a:solidFill>
        <a:latin typeface="Arial" pitchFamily="-106" charset="0"/>
        <a:ea typeface="ＭＳ Ｐゴシック" charset="-128"/>
        <a:cs typeface="ＭＳ Ｐゴシック" charset="-128"/>
      </a:defRPr>
    </a:lvl1pPr>
    <a:lvl2pPr marL="48416" algn="l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147114" indent="-46555" algn="l" rtl="0" eaLnBrk="0" fontAlgn="base" hangingPunct="0">
      <a:spcBef>
        <a:spcPct val="30000"/>
      </a:spcBef>
      <a:spcAft>
        <a:spcPct val="0"/>
      </a:spcAft>
      <a:buSzPct val="100000"/>
      <a:buFont typeface="Times" pitchFamily="18" charset="0"/>
      <a:buChar char="•"/>
      <a:defRPr sz="5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253257" indent="-52141" algn="l" rtl="0" eaLnBrk="0" fontAlgn="base" hangingPunct="0">
      <a:spcBef>
        <a:spcPct val="30000"/>
      </a:spcBef>
      <a:spcAft>
        <a:spcPct val="0"/>
      </a:spcAft>
      <a:buChar char="–"/>
      <a:defRPr sz="5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303539" algn="l" rtl="0" eaLnBrk="0" fontAlgn="base" hangingPunct="0">
      <a:spcBef>
        <a:spcPct val="30000"/>
      </a:spcBef>
      <a:spcAft>
        <a:spcPct val="0"/>
      </a:spcAft>
      <a:defRPr sz="4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1004789" algn="l" defTabSz="200959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05751" algn="l" defTabSz="200959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06708" algn="l" defTabSz="200959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07666" algn="l" defTabSz="200959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109" charset="0"/>
              <a:buNone/>
            </a:pPr>
            <a:fld id="{F39DE91F-5E94-1145-81E3-F6D5E2CB29C5}" type="slidenum">
              <a:rPr lang="en-US">
                <a:latin typeface="Arial" pitchFamily="-109" charset="0"/>
                <a:ea typeface="Times New Roman" pitchFamily="-109" charset="0"/>
                <a:cs typeface="Times New Roman" pitchFamily="-109" charset="0"/>
              </a:rPr>
              <a:pPr>
                <a:buFont typeface="Arial" pitchFamily="-109" charset="0"/>
                <a:buNone/>
              </a:pPr>
              <a:t>1</a:t>
            </a:fld>
            <a:endParaRPr lang="en-US">
              <a:latin typeface="Arial" pitchFamily="-109" charset="0"/>
              <a:ea typeface="Times New Roman" pitchFamily="-109" charset="0"/>
              <a:cs typeface="Times New Roman" pitchFamily="-109" charset="0"/>
            </a:endParaRPr>
          </a:p>
        </p:txBody>
      </p:sp>
      <p:sp>
        <p:nvSpPr>
          <p:cNvPr id="16387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2051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>
              <a:latin typeface="Times New Roman" pitchFamily="-109" charset="0"/>
              <a:ea typeface="Times New Roman" pitchFamily="-109" charset="0"/>
              <a:cs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EA155A-B076-40E4-B4C8-3C15A70F6558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22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1BEB64-3E69-4C8F-AC35-DE0F1138BE5E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23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65EAA3-B875-43C4-A9BD-9D8B2ACE5550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24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995601-13C9-466C-ACFF-4023C35C33CE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25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1BEB64-3E69-4C8F-AC35-DE0F1138BE5E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26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5FEDB4-429A-4A6D-9B5E-C0C70BA1C19C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27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49AE2B-651B-45F8-9331-32FADA854A2C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28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995601-13C9-466C-ACFF-4023C35C33CE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29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225FCB-14C4-4CE3-97B0-ACE8635BF9C0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30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E9FB2D-D0DC-4554-A375-4A75146174D8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31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4F81BD"/>
              </a:buClr>
            </a:pPr>
            <a:fld id="{2D314587-F20B-41C2-B431-99F924F73D8F}" type="slidenum">
              <a:rPr lang="en-US" smtClean="0">
                <a:solidFill>
                  <a:srgbClr val="000000"/>
                </a:solidFill>
                <a:latin typeface="Times" pitchFamily="18" charset="0"/>
                <a:ea typeface="MS PGothic" pitchFamily="34" charset="-128"/>
              </a:rPr>
              <a:pPr>
                <a:buClr>
                  <a:srgbClr val="4F81BD"/>
                </a:buClr>
              </a:pPr>
              <a:t>3</a:t>
            </a:fld>
            <a:endParaRPr lang="en-US" smtClean="0">
              <a:solidFill>
                <a:srgbClr val="000000"/>
              </a:solidFill>
              <a:latin typeface="Times" pitchFamily="18" charset="0"/>
              <a:ea typeface="MS PGothic" pitchFamily="34" charset="-128"/>
            </a:endParaRPr>
          </a:p>
        </p:txBody>
      </p:sp>
      <p:sp>
        <p:nvSpPr>
          <p:cNvPr id="7782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3038" y="515938"/>
            <a:ext cx="3717925" cy="2573337"/>
          </a:xfrm>
          <a:ln/>
        </p:spPr>
      </p:sp>
      <p:sp>
        <p:nvSpPr>
          <p:cNvPr id="7782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16025" y="3257550"/>
            <a:ext cx="6711950" cy="3084513"/>
          </a:xfrm>
          <a:noFill/>
          <a:ln/>
        </p:spPr>
        <p:txBody>
          <a:bodyPr lIns="100003" tIns="50004" rIns="100003" bIns="50004"/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49AE2B-651B-45F8-9331-32FADA854A2C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32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1BEB64-3E69-4C8F-AC35-DE0F1138BE5E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33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DB898B-64B2-4440-97F0-8832074B0BCF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34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EF115-2A0A-4784-B5F9-E2648F91CED9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38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DFDA0A-3F22-418E-87D6-9C36A079FE96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39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1BEB64-3E69-4C8F-AC35-DE0F1138BE5E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40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DB898B-64B2-4440-97F0-8832074B0BCF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41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EF115-2A0A-4784-B5F9-E2648F91CED9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42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BA5404-A936-4102-8AC2-29AE768C37AE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BA5404-A936-4102-8AC2-29AE768C37AE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4F81BD"/>
              </a:buClr>
            </a:pPr>
            <a:fld id="{FD2FF0D7-5A75-40D5-A5FD-2323B7E8CEDC}" type="slidenum">
              <a:rPr lang="en-US" smtClean="0">
                <a:solidFill>
                  <a:srgbClr val="000000"/>
                </a:solidFill>
                <a:latin typeface="Times" pitchFamily="18" charset="0"/>
                <a:ea typeface="MS PGothic" pitchFamily="34" charset="-128"/>
              </a:rPr>
              <a:pPr>
                <a:buClr>
                  <a:srgbClr val="4F81BD"/>
                </a:buClr>
              </a:pPr>
              <a:t>10</a:t>
            </a:fld>
            <a:endParaRPr lang="en-US" smtClean="0">
              <a:solidFill>
                <a:srgbClr val="000000"/>
              </a:solidFill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1BEB64-3E69-4C8F-AC35-DE0F1138BE5E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58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700" b="0" smtClean="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700" b="0" smtClean="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700" b="0" smtClean="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700" b="0" smtClean="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700" b="0" smtClean="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700" b="0" smtClean="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DB898B-64B2-4440-97F0-8832074B0BCF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65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73955F-2E15-44E8-8C20-8ED2ADE36A49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67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0488FD-1BD0-4CD8-9C8A-24174CD4671C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68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800" smtClean="0">
                <a:latin typeface="Arial" pitchFamily="34" charset="0"/>
              </a:rPr>
              <a:t>Exadata Hybrid Columnar Compression of point data sets reduces storage required</a:t>
            </a:r>
          </a:p>
          <a:p>
            <a:r>
              <a:rPr lang="en-US" sz="800" smtClean="0">
                <a:latin typeface="Arial" pitchFamily="34" charset="0"/>
              </a:rPr>
              <a:t>Supports high speed inserts with 1.5x compression with spatial index enabled</a:t>
            </a:r>
          </a:p>
          <a:p>
            <a:r>
              <a:rPr lang="en-US" sz="800" smtClean="0">
                <a:latin typeface="Arial" pitchFamily="34" charset="0"/>
              </a:rPr>
              <a:t>Over 10x compression in high archive mode</a:t>
            </a:r>
          </a:p>
          <a:p>
            <a:endParaRPr lang="en-US" smtClean="0">
              <a:latin typeface="Arial" pitchFamily="34" charset="0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6A214A-41DA-456A-88AA-EF57C8E0997C}" type="slidenum">
              <a:rPr lang="en-US" smtClean="0">
                <a:latin typeface="Times" pitchFamily="18" charset="0"/>
                <a:ea typeface="MS PGothic" pitchFamily="34" charset="-128"/>
              </a:rPr>
              <a:pPr/>
              <a:t>12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>
              <a:latin typeface="Arial" pitchFamily="34" charset="0"/>
            </a:endParaRPr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56E31D-E138-4BDA-A62A-638BC0CA4CAE}" type="slidenum">
              <a:rPr lang="en-US" smtClean="0">
                <a:latin typeface="Times" pitchFamily="18" charset="0"/>
                <a:ea typeface="MS PGothic" pitchFamily="34" charset="-128"/>
              </a:rPr>
              <a:pPr>
                <a:defRPr/>
              </a:pPr>
              <a:t>69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BA5404-A936-4102-8AC2-29AE768C37AE}" type="slidenum">
              <a:rPr lang="en-US" smtClean="0"/>
              <a:pPr/>
              <a:t>70</a:t>
            </a:fld>
            <a:endParaRPr lang="en-US" smtClean="0"/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77CD2D-9DBB-4E2B-A2BE-6C824321FA41}" type="slidenum">
              <a:rPr lang="en-US" smtClean="0">
                <a:latin typeface="Times" pitchFamily="18" charset="0"/>
                <a:ea typeface="MS PGothic" pitchFamily="34" charset="-128"/>
              </a:rPr>
              <a:pPr/>
              <a:t>71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700" b="0" smtClean="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700" b="0" smtClean="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700" b="0" smtClean="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700" b="0" smtClean="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DAF477-334C-42E6-B3D3-0AB72899EC50}" type="slidenum">
              <a:rPr lang="en-US" smtClean="0">
                <a:latin typeface="Times" pitchFamily="18" charset="0"/>
                <a:ea typeface="MS PGothic" pitchFamily="34" charset="-128"/>
              </a:rPr>
              <a:pPr/>
              <a:t>13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D782F8-99E6-4919-87F1-6CEF4FE0DB3D}" type="slidenum">
              <a:rPr lang="en-US" smtClean="0">
                <a:latin typeface="Times" pitchFamily="18" charset="0"/>
                <a:ea typeface="MS PGothic" pitchFamily="34" charset="-128"/>
              </a:rPr>
              <a:pPr/>
              <a:t>14</a:t>
            </a:fld>
            <a:endParaRPr lang="en-US" smtClean="0">
              <a:latin typeface="Times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BA5404-A936-4102-8AC2-29AE768C37AE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700" b="0" smtClean="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BA5404-A936-4102-8AC2-29AE768C37AE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90603" y="914401"/>
            <a:ext cx="3059113" cy="2824163"/>
          </a:xfrm>
          <a:prstGeom prst="rect">
            <a:avLst/>
          </a:prstGeom>
          <a:solidFill>
            <a:srgbClr val="ADADAD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1408" tIns="45704" rIns="91408" bIns="45704" anchor="ctr" anchorCtr="1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&lt;Insert Picture Here&gt;</a:t>
            </a:r>
          </a:p>
        </p:txBody>
      </p:sp>
      <p:pic>
        <p:nvPicPr>
          <p:cNvPr id="5" name="Picture 3" descr="Tall Re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14403"/>
            <a:ext cx="990600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Wide R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48128" y="914403"/>
            <a:ext cx="5857875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Oracle_Logo_485C.jpg                                           00104BF0Macintosh HD                   BE05FFEF: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6316" y="4338639"/>
            <a:ext cx="31702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0021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908050" y="4800604"/>
            <a:ext cx="8420100" cy="860425"/>
          </a:xfrm>
        </p:spPr>
        <p:txBody>
          <a:bodyPr lIns="91408" tIns="45704" rIns="91408" bIns="45704" anchor="b"/>
          <a:lstStyle>
            <a:lvl1pPr>
              <a:defRPr sz="23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70022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08050" y="5715000"/>
            <a:ext cx="6934200" cy="762000"/>
          </a:xfrm>
        </p:spPr>
        <p:txBody>
          <a:bodyPr lIns="91408" tIns="45704" rIns="91408" bIns="45704"/>
          <a:lstStyle>
            <a:lvl1pPr marL="0" indent="0">
              <a:spcBef>
                <a:spcPct val="0"/>
              </a:spcBef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69141" y="304800"/>
            <a:ext cx="21082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304800"/>
            <a:ext cx="6173788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1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45" indent="0">
              <a:buNone/>
              <a:defRPr sz="1800"/>
            </a:lvl2pPr>
            <a:lvl3pPr marL="914088" indent="0">
              <a:buNone/>
              <a:defRPr sz="1600"/>
            </a:lvl3pPr>
            <a:lvl4pPr marL="1371132" indent="0">
              <a:buNone/>
              <a:defRPr sz="1400"/>
            </a:lvl4pPr>
            <a:lvl5pPr marL="1828176" indent="0">
              <a:buNone/>
              <a:defRPr sz="1400"/>
            </a:lvl5pPr>
            <a:lvl6pPr marL="2285220" indent="0">
              <a:buNone/>
              <a:defRPr sz="1400"/>
            </a:lvl6pPr>
            <a:lvl7pPr marL="2742264" indent="0">
              <a:buNone/>
              <a:defRPr sz="1400"/>
            </a:lvl7pPr>
            <a:lvl8pPr marL="3199308" indent="0">
              <a:buNone/>
              <a:defRPr sz="1400"/>
            </a:lvl8pPr>
            <a:lvl9pPr marL="365635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3" y="1600200"/>
            <a:ext cx="4006850" cy="4343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2202" y="1600200"/>
            <a:ext cx="4006850" cy="4343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3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045" indent="0">
              <a:buNone/>
              <a:defRPr sz="2000" b="1"/>
            </a:lvl2pPr>
            <a:lvl3pPr marL="914088" indent="0">
              <a:buNone/>
              <a:defRPr sz="1800" b="1"/>
            </a:lvl3pPr>
            <a:lvl4pPr marL="1371132" indent="0">
              <a:buNone/>
              <a:defRPr sz="1600" b="1"/>
            </a:lvl4pPr>
            <a:lvl5pPr marL="1828176" indent="0">
              <a:buNone/>
              <a:defRPr sz="1600" b="1"/>
            </a:lvl5pPr>
            <a:lvl6pPr marL="2285220" indent="0">
              <a:buNone/>
              <a:defRPr sz="1600" b="1"/>
            </a:lvl6pPr>
            <a:lvl7pPr marL="2742264" indent="0">
              <a:buNone/>
              <a:defRPr sz="1600" b="1"/>
            </a:lvl7pPr>
            <a:lvl8pPr marL="3199308" indent="0">
              <a:buNone/>
              <a:defRPr sz="1600" b="1"/>
            </a:lvl8pPr>
            <a:lvl9pPr marL="365635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9" y="1535113"/>
            <a:ext cx="4378325" cy="639763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045" indent="0">
              <a:buNone/>
              <a:defRPr sz="2000" b="1"/>
            </a:lvl2pPr>
            <a:lvl3pPr marL="914088" indent="0">
              <a:buNone/>
              <a:defRPr sz="1800" b="1"/>
            </a:lvl3pPr>
            <a:lvl4pPr marL="1371132" indent="0">
              <a:buNone/>
              <a:defRPr sz="1600" b="1"/>
            </a:lvl4pPr>
            <a:lvl5pPr marL="1828176" indent="0">
              <a:buNone/>
              <a:defRPr sz="1600" b="1"/>
            </a:lvl5pPr>
            <a:lvl6pPr marL="2285220" indent="0">
              <a:buNone/>
              <a:defRPr sz="1600" b="1"/>
            </a:lvl6pPr>
            <a:lvl7pPr marL="2742264" indent="0">
              <a:buNone/>
              <a:defRPr sz="1600" b="1"/>
            </a:lvl7pPr>
            <a:lvl8pPr marL="3199308" indent="0">
              <a:buNone/>
              <a:defRPr sz="1600" b="1"/>
            </a:lvl8pPr>
            <a:lvl9pPr marL="365635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9" y="2174875"/>
            <a:ext cx="4378325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3" y="273049"/>
            <a:ext cx="3259138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499" y="273054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3" y="1435104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45" indent="0">
              <a:buNone/>
              <a:defRPr sz="1200"/>
            </a:lvl2pPr>
            <a:lvl3pPr marL="914088" indent="0">
              <a:buNone/>
              <a:defRPr sz="1100"/>
            </a:lvl3pPr>
            <a:lvl4pPr marL="1371132" indent="0">
              <a:buNone/>
              <a:defRPr sz="900"/>
            </a:lvl4pPr>
            <a:lvl5pPr marL="1828176" indent="0">
              <a:buNone/>
              <a:defRPr sz="900"/>
            </a:lvl5pPr>
            <a:lvl6pPr marL="2285220" indent="0">
              <a:buNone/>
              <a:defRPr sz="900"/>
            </a:lvl6pPr>
            <a:lvl7pPr marL="2742264" indent="0">
              <a:buNone/>
              <a:defRPr sz="900"/>
            </a:lvl7pPr>
            <a:lvl8pPr marL="3199308" indent="0">
              <a:buNone/>
              <a:defRPr sz="900"/>
            </a:lvl8pPr>
            <a:lvl9pPr marL="365635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1"/>
            <a:ext cx="59436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45" indent="0">
              <a:buNone/>
              <a:defRPr sz="2800"/>
            </a:lvl2pPr>
            <a:lvl3pPr marL="914088" indent="0">
              <a:buNone/>
              <a:defRPr sz="2300"/>
            </a:lvl3pPr>
            <a:lvl4pPr marL="1371132" indent="0">
              <a:buNone/>
              <a:defRPr sz="2000"/>
            </a:lvl4pPr>
            <a:lvl5pPr marL="1828176" indent="0">
              <a:buNone/>
              <a:defRPr sz="2000"/>
            </a:lvl5pPr>
            <a:lvl6pPr marL="2285220" indent="0">
              <a:buNone/>
              <a:defRPr sz="2000"/>
            </a:lvl6pPr>
            <a:lvl7pPr marL="2742264" indent="0">
              <a:buNone/>
              <a:defRPr sz="2000"/>
            </a:lvl7pPr>
            <a:lvl8pPr marL="3199308" indent="0">
              <a:buNone/>
              <a:defRPr sz="2000"/>
            </a:lvl8pPr>
            <a:lvl9pPr marL="3656352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41"/>
            <a:ext cx="59436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045" indent="0">
              <a:buNone/>
              <a:defRPr sz="1200"/>
            </a:lvl2pPr>
            <a:lvl3pPr marL="914088" indent="0">
              <a:buNone/>
              <a:defRPr sz="1100"/>
            </a:lvl3pPr>
            <a:lvl4pPr marL="1371132" indent="0">
              <a:buNone/>
              <a:defRPr sz="900"/>
            </a:lvl4pPr>
            <a:lvl5pPr marL="1828176" indent="0">
              <a:buNone/>
              <a:defRPr sz="900"/>
            </a:lvl5pPr>
            <a:lvl6pPr marL="2285220" indent="0">
              <a:buNone/>
              <a:defRPr sz="900"/>
            </a:lvl6pPr>
            <a:lvl7pPr marL="2742264" indent="0">
              <a:buNone/>
              <a:defRPr sz="900"/>
            </a:lvl7pPr>
            <a:lvl8pPr marL="3199308" indent="0">
              <a:buNone/>
              <a:defRPr sz="900"/>
            </a:lvl8pPr>
            <a:lvl9pPr marL="365635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172204"/>
            <a:ext cx="9906000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Small Red Square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" y="0"/>
            <a:ext cx="7461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600200"/>
            <a:ext cx="81661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963613" y="304803"/>
            <a:ext cx="8213725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68998" name="Rectangle 6"/>
          <p:cNvSpPr>
            <a:spLocks noChangeArrowheads="1"/>
          </p:cNvSpPr>
          <p:nvPr/>
        </p:nvSpPr>
        <p:spPr bwMode="auto">
          <a:xfrm>
            <a:off x="0" y="6172200"/>
            <a:ext cx="9906000" cy="3048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1408" tIns="45704" rIns="91408" bIns="45704" anchor="ctr"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pic>
        <p:nvPicPr>
          <p:cNvPr id="1031" name="Picture 7" descr="Oracle WHITE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8255002" y="6226179"/>
            <a:ext cx="1027113" cy="11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9000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5100" y="6553200"/>
            <a:ext cx="9575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spcBef>
                <a:spcPct val="0"/>
              </a:spcBef>
              <a:buClrTx/>
              <a:defRPr sz="900" b="0">
                <a:latin typeface="Arial" pitchFamily="34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9001" name="Text Box 9"/>
          <p:cNvSpPr txBox="1">
            <a:spLocks noChangeArrowheads="1"/>
          </p:cNvSpPr>
          <p:nvPr/>
        </p:nvSpPr>
        <p:spPr bwMode="auto">
          <a:xfrm>
            <a:off x="9356728" y="6154741"/>
            <a:ext cx="452438" cy="277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43" tIns="46022" rIns="92043" bIns="46022">
            <a:spAutoFit/>
          </a:bodyPr>
          <a:lstStyle/>
          <a:p>
            <a:pPr>
              <a:defRPr/>
            </a:pPr>
            <a:fld id="{1A31B0C7-74C5-4007-BB00-4525CFC83C1A}" type="slidenum">
              <a:rPr lang="en-US" sz="1200" b="0">
                <a:solidFill>
                  <a:schemeClr val="bg1"/>
                </a:solidFill>
                <a:latin typeface="Arial" pitchFamily="34" charset="0"/>
              </a:rPr>
              <a:pPr>
                <a:defRPr/>
              </a:pPr>
              <a:t>‹#›</a:t>
            </a:fld>
            <a:endParaRPr lang="en-US" sz="1200" b="0" dirty="0">
              <a:solidFill>
                <a:schemeClr val="bg1"/>
              </a:solidFill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transition>
    <p:wipe dir="r"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5pPr>
      <a:lvl6pPr marL="457045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6pPr>
      <a:lvl7pPr marL="914088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7pPr>
      <a:lvl8pPr marL="1371132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8pPr>
      <a:lvl9pPr marL="1828176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9pPr>
    </p:titleStyle>
    <p:bodyStyle>
      <a:lvl1pPr marL="226935" indent="-2269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300">
          <a:solidFill>
            <a:schemeClr val="tx1"/>
          </a:solidFill>
          <a:latin typeface="+mn-lt"/>
          <a:ea typeface="+mn-ea"/>
          <a:cs typeface="+mn-cs"/>
        </a:defRPr>
      </a:lvl1pPr>
      <a:lvl2pPr marL="569718" indent="-228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2pPr>
      <a:lvl3pPr marL="914088" indent="-2301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3pPr>
      <a:lvl4pPr marL="1258458" indent="-2301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4pPr>
      <a:lvl5pPr marL="1601242" indent="-228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058286" indent="-228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515329" indent="-228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972374" indent="-228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429417" indent="-228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5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6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0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jpe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26"/>
          <p:cNvSpPr>
            <a:spLocks noChangeArrowheads="1"/>
          </p:cNvSpPr>
          <p:nvPr/>
        </p:nvSpPr>
        <p:spPr bwMode="auto">
          <a:xfrm>
            <a:off x="7594600" y="685800"/>
            <a:ext cx="2311400" cy="2133600"/>
          </a:xfrm>
          <a:prstGeom prst="rect">
            <a:avLst/>
          </a:prstGeom>
          <a:solidFill>
            <a:srgbClr val="B8B8B8"/>
          </a:solidFill>
          <a:ln w="12700">
            <a:noFill/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15363" name="Text Box 1027"/>
          <p:cNvSpPr txBox="1">
            <a:spLocks noChangeArrowheads="1"/>
          </p:cNvSpPr>
          <p:nvPr/>
        </p:nvSpPr>
        <p:spPr bwMode="auto">
          <a:xfrm>
            <a:off x="990601" y="2133602"/>
            <a:ext cx="647699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buClrTx/>
            </a:pPr>
            <a:r>
              <a:rPr lang="en-US" sz="3200" b="1" dirty="0" smtClean="0">
                <a:solidFill>
                  <a:srgbClr val="FF0000"/>
                </a:solidFill>
              </a:rPr>
              <a:t>21</a:t>
            </a:r>
            <a:r>
              <a:rPr lang="en-US" sz="3200" b="1" dirty="0" smtClean="0"/>
              <a:t> Best Practices and </a:t>
            </a:r>
            <a:r>
              <a:rPr lang="en-US" sz="3200" b="1" dirty="0" err="1" smtClean="0"/>
              <a:t>Exadata</a:t>
            </a:r>
            <a:endParaRPr lang="en-US" sz="3200" b="1" dirty="0"/>
          </a:p>
        </p:txBody>
      </p:sp>
      <p:pic>
        <p:nvPicPr>
          <p:cNvPr id="15364" name="Picture 1028" descr="Right R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4600" y="0"/>
            <a:ext cx="231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1029" descr="df2f236c-MEDIUM-2276279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4600" y="685800"/>
            <a:ext cx="2311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ounded Rectangle 180"/>
          <p:cNvSpPr/>
          <p:nvPr/>
        </p:nvSpPr>
        <p:spPr bwMode="auto">
          <a:xfrm>
            <a:off x="4947844" y="1280584"/>
            <a:ext cx="4550569" cy="4815416"/>
          </a:xfrm>
          <a:prstGeom prst="roundRect">
            <a:avLst>
              <a:gd name="adj" fmla="val 1924"/>
            </a:avLst>
          </a:prstGeom>
          <a:gradFill flip="none" rotWithShape="1">
            <a:gsLst>
              <a:gs pos="0">
                <a:schemeClr val="accent3">
                  <a:lumMod val="65000"/>
                  <a:tint val="66000"/>
                  <a:satMod val="160000"/>
                </a:schemeClr>
              </a:gs>
              <a:gs pos="50000">
                <a:schemeClr val="accent3">
                  <a:lumMod val="65000"/>
                  <a:tint val="44500"/>
                  <a:satMod val="160000"/>
                </a:schemeClr>
              </a:gs>
              <a:gs pos="100000">
                <a:schemeClr val="accent3">
                  <a:lumMod val="65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7670" tIns="53833" rIns="107670" bIns="53833"/>
          <a:lstStyle/>
          <a:p>
            <a:pPr marL="139221" indent="-139221" algn="ctr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180" name="Rounded Rectangle 179"/>
          <p:cNvSpPr/>
          <p:nvPr/>
        </p:nvSpPr>
        <p:spPr bwMode="auto">
          <a:xfrm>
            <a:off x="505619" y="3871388"/>
            <a:ext cx="4127500" cy="2214033"/>
          </a:xfrm>
          <a:prstGeom prst="roundRect">
            <a:avLst>
              <a:gd name="adj" fmla="val 4584"/>
            </a:avLst>
          </a:prstGeom>
          <a:gradFill flip="none" rotWithShape="1">
            <a:gsLst>
              <a:gs pos="0">
                <a:schemeClr val="accent3">
                  <a:lumMod val="65000"/>
                  <a:tint val="66000"/>
                  <a:satMod val="160000"/>
                </a:schemeClr>
              </a:gs>
              <a:gs pos="50000">
                <a:schemeClr val="accent3">
                  <a:lumMod val="65000"/>
                  <a:tint val="44500"/>
                  <a:satMod val="160000"/>
                </a:schemeClr>
              </a:gs>
              <a:gs pos="100000">
                <a:schemeClr val="accent3">
                  <a:lumMod val="65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7670" tIns="53833" rIns="107670" bIns="53833"/>
          <a:lstStyle/>
          <a:p>
            <a:pPr marL="139221" indent="-139221" algn="ctr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177" name="Rounded Rectangle 176"/>
          <p:cNvSpPr/>
          <p:nvPr/>
        </p:nvSpPr>
        <p:spPr bwMode="auto">
          <a:xfrm>
            <a:off x="505619" y="1280588"/>
            <a:ext cx="4127500" cy="2264833"/>
          </a:xfrm>
          <a:prstGeom prst="roundRect">
            <a:avLst>
              <a:gd name="adj" fmla="val 4584"/>
            </a:avLst>
          </a:prstGeom>
          <a:gradFill flip="none" rotWithShape="1">
            <a:gsLst>
              <a:gs pos="0">
                <a:schemeClr val="accent3">
                  <a:lumMod val="65000"/>
                  <a:tint val="66000"/>
                  <a:satMod val="160000"/>
                </a:schemeClr>
              </a:gs>
              <a:gs pos="50000">
                <a:schemeClr val="accent3">
                  <a:lumMod val="65000"/>
                  <a:tint val="44500"/>
                  <a:satMod val="160000"/>
                </a:schemeClr>
              </a:gs>
              <a:gs pos="100000">
                <a:schemeClr val="accent3">
                  <a:lumMod val="65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7670" tIns="53833" rIns="107670" bIns="53833"/>
          <a:lstStyle/>
          <a:p>
            <a:pPr marL="139221" indent="-139221" algn="ctr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18471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Key Exadata Innovations</a:t>
            </a:r>
          </a:p>
        </p:txBody>
      </p:sp>
      <p:sp>
        <p:nvSpPr>
          <p:cNvPr id="18437" name="Content Placeholder 7"/>
          <p:cNvSpPr>
            <a:spLocks noGrp="1"/>
          </p:cNvSpPr>
          <p:nvPr>
            <p:ph idx="4294967295"/>
          </p:nvPr>
        </p:nvSpPr>
        <p:spPr>
          <a:xfrm>
            <a:off x="578966" y="1383887"/>
            <a:ext cx="4013994" cy="1325033"/>
          </a:xfrm>
        </p:spPr>
        <p:txBody>
          <a:bodyPr/>
          <a:lstStyle/>
          <a:p>
            <a:r>
              <a:rPr lang="en-US" sz="1900" b="1" dirty="0" smtClean="0"/>
              <a:t>Intelligent storage</a:t>
            </a:r>
          </a:p>
          <a:p>
            <a:pPr lvl="1"/>
            <a:r>
              <a:rPr lang="en-US" sz="1400" dirty="0" smtClean="0"/>
              <a:t>Smart Scan query offload</a:t>
            </a:r>
          </a:p>
          <a:p>
            <a:pPr lvl="1"/>
            <a:r>
              <a:rPr lang="en-US" sz="1400" dirty="0" smtClean="0"/>
              <a:t>Scale-out storage</a:t>
            </a:r>
          </a:p>
          <a:p>
            <a:pPr lvl="1">
              <a:buFont typeface="Arial" pitchFamily="34" charset="0"/>
              <a:buNone/>
            </a:pPr>
            <a:endParaRPr lang="en-US" sz="2100" dirty="0" smtClean="0"/>
          </a:p>
        </p:txBody>
      </p:sp>
      <p:grpSp>
        <p:nvGrpSpPr>
          <p:cNvPr id="2" name="Group 64"/>
          <p:cNvGrpSpPr>
            <a:grpSpLocks/>
          </p:cNvGrpSpPr>
          <p:nvPr/>
        </p:nvGrpSpPr>
        <p:grpSpPr bwMode="auto">
          <a:xfrm>
            <a:off x="2411150" y="4938187"/>
            <a:ext cx="1683677" cy="1054100"/>
            <a:chOff x="6649832" y="576943"/>
            <a:chExt cx="2134940" cy="1448961"/>
          </a:xfrm>
        </p:grpSpPr>
        <p:pic>
          <p:nvPicPr>
            <p:cNvPr id="18491" name="Picture 11" descr="sun-card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874230" y="894938"/>
              <a:ext cx="1910542" cy="1130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92" name="Freeform 10"/>
            <p:cNvSpPr>
              <a:spLocks/>
            </p:cNvSpPr>
            <p:nvPr/>
          </p:nvSpPr>
          <p:spPr bwMode="auto">
            <a:xfrm>
              <a:off x="6649832" y="576943"/>
              <a:ext cx="1127441" cy="538268"/>
            </a:xfrm>
            <a:custGeom>
              <a:avLst/>
              <a:gdLst>
                <a:gd name="T0" fmla="*/ 2147483647 w 988"/>
                <a:gd name="T1" fmla="*/ 2147483647 h 470"/>
                <a:gd name="T2" fmla="*/ 2147483647 w 988"/>
                <a:gd name="T3" fmla="*/ 2147483647 h 470"/>
                <a:gd name="T4" fmla="*/ 2147483647 w 988"/>
                <a:gd name="T5" fmla="*/ 2147483647 h 470"/>
                <a:gd name="T6" fmla="*/ 2147483647 w 988"/>
                <a:gd name="T7" fmla="*/ 2147483647 h 470"/>
                <a:gd name="T8" fmla="*/ 2147483647 w 988"/>
                <a:gd name="T9" fmla="*/ 2147483647 h 470"/>
                <a:gd name="T10" fmla="*/ 2147483647 w 988"/>
                <a:gd name="T11" fmla="*/ 2147483647 h 470"/>
                <a:gd name="T12" fmla="*/ 2147483647 w 988"/>
                <a:gd name="T13" fmla="*/ 2147483647 h 470"/>
                <a:gd name="T14" fmla="*/ 2147483647 w 988"/>
                <a:gd name="T15" fmla="*/ 2147483647 h 470"/>
                <a:gd name="T16" fmla="*/ 2147483647 w 988"/>
                <a:gd name="T17" fmla="*/ 2147483647 h 470"/>
                <a:gd name="T18" fmla="*/ 2147483647 w 988"/>
                <a:gd name="T19" fmla="*/ 2147483647 h 470"/>
                <a:gd name="T20" fmla="*/ 0 w 988"/>
                <a:gd name="T21" fmla="*/ 2147483647 h 470"/>
                <a:gd name="T22" fmla="*/ 2147483647 w 988"/>
                <a:gd name="T23" fmla="*/ 2147483647 h 470"/>
                <a:gd name="T24" fmla="*/ 2147483647 w 988"/>
                <a:gd name="T25" fmla="*/ 2147483647 h 470"/>
                <a:gd name="T26" fmla="*/ 2147483647 w 988"/>
                <a:gd name="T27" fmla="*/ 2147483647 h 470"/>
                <a:gd name="T28" fmla="*/ 2147483647 w 988"/>
                <a:gd name="T29" fmla="*/ 2147483647 h 470"/>
                <a:gd name="T30" fmla="*/ 2147483647 w 988"/>
                <a:gd name="T31" fmla="*/ 2147483647 h 470"/>
                <a:gd name="T32" fmla="*/ 2147483647 w 988"/>
                <a:gd name="T33" fmla="*/ 2147483647 h 470"/>
                <a:gd name="T34" fmla="*/ 2147483647 w 988"/>
                <a:gd name="T35" fmla="*/ 2147483647 h 470"/>
                <a:gd name="T36" fmla="*/ 2147483647 w 988"/>
                <a:gd name="T37" fmla="*/ 2147483647 h 470"/>
                <a:gd name="T38" fmla="*/ 2147483647 w 988"/>
                <a:gd name="T39" fmla="*/ 2147483647 h 470"/>
                <a:gd name="T40" fmla="*/ 2147483647 w 988"/>
                <a:gd name="T41" fmla="*/ 2147483647 h 470"/>
                <a:gd name="T42" fmla="*/ 2147483647 w 988"/>
                <a:gd name="T43" fmla="*/ 2147483647 h 470"/>
                <a:gd name="T44" fmla="*/ 2147483647 w 988"/>
                <a:gd name="T45" fmla="*/ 2147483647 h 470"/>
                <a:gd name="T46" fmla="*/ 2147483647 w 988"/>
                <a:gd name="T47" fmla="*/ 2147483647 h 470"/>
                <a:gd name="T48" fmla="*/ 2147483647 w 988"/>
                <a:gd name="T49" fmla="*/ 2147483647 h 470"/>
                <a:gd name="T50" fmla="*/ 2147483647 w 988"/>
                <a:gd name="T51" fmla="*/ 2147483647 h 470"/>
                <a:gd name="T52" fmla="*/ 2147483647 w 988"/>
                <a:gd name="T53" fmla="*/ 2147483647 h 470"/>
                <a:gd name="T54" fmla="*/ 2147483647 w 988"/>
                <a:gd name="T55" fmla="*/ 2147483647 h 470"/>
                <a:gd name="T56" fmla="*/ 2147483647 w 988"/>
                <a:gd name="T57" fmla="*/ 2147483647 h 470"/>
                <a:gd name="T58" fmla="*/ 2147483647 w 988"/>
                <a:gd name="T59" fmla="*/ 2147483647 h 470"/>
                <a:gd name="T60" fmla="*/ 2147483647 w 988"/>
                <a:gd name="T61" fmla="*/ 2147483647 h 470"/>
                <a:gd name="T62" fmla="*/ 2147483647 w 988"/>
                <a:gd name="T63" fmla="*/ 2147483647 h 470"/>
                <a:gd name="T64" fmla="*/ 2147483647 w 988"/>
                <a:gd name="T65" fmla="*/ 2147483647 h 470"/>
                <a:gd name="T66" fmla="*/ 2147483647 w 988"/>
                <a:gd name="T67" fmla="*/ 2147483647 h 470"/>
                <a:gd name="T68" fmla="*/ 2147483647 w 988"/>
                <a:gd name="T69" fmla="*/ 2147483647 h 470"/>
                <a:gd name="T70" fmla="*/ 2147483647 w 988"/>
                <a:gd name="T71" fmla="*/ 2147483647 h 470"/>
                <a:gd name="T72" fmla="*/ 2147483647 w 988"/>
                <a:gd name="T73" fmla="*/ 2147483647 h 470"/>
                <a:gd name="T74" fmla="*/ 2147483647 w 988"/>
                <a:gd name="T75" fmla="*/ 2147483647 h 470"/>
                <a:gd name="T76" fmla="*/ 2147483647 w 988"/>
                <a:gd name="T77" fmla="*/ 2147483647 h 470"/>
                <a:gd name="T78" fmla="*/ 2147483647 w 988"/>
                <a:gd name="T79" fmla="*/ 2147483647 h 470"/>
                <a:gd name="T80" fmla="*/ 2147483647 w 988"/>
                <a:gd name="T81" fmla="*/ 2147483647 h 470"/>
                <a:gd name="T82" fmla="*/ 2147483647 w 988"/>
                <a:gd name="T83" fmla="*/ 2147483647 h 470"/>
                <a:gd name="T84" fmla="*/ 2147483647 w 988"/>
                <a:gd name="T85" fmla="*/ 2147483647 h 470"/>
                <a:gd name="T86" fmla="*/ 2147483647 w 988"/>
                <a:gd name="T87" fmla="*/ 2147483647 h 470"/>
                <a:gd name="T88" fmla="*/ 2147483647 w 988"/>
                <a:gd name="T89" fmla="*/ 2147483647 h 470"/>
                <a:gd name="T90" fmla="*/ 2147483647 w 988"/>
                <a:gd name="T91" fmla="*/ 0 h 47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88"/>
                <a:gd name="T139" fmla="*/ 0 h 470"/>
                <a:gd name="T140" fmla="*/ 988 w 988"/>
                <a:gd name="T141" fmla="*/ 470 h 47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88" h="470">
                  <a:moveTo>
                    <a:pt x="521" y="0"/>
                  </a:moveTo>
                  <a:lnTo>
                    <a:pt x="519" y="1"/>
                  </a:lnTo>
                  <a:lnTo>
                    <a:pt x="517" y="2"/>
                  </a:lnTo>
                  <a:lnTo>
                    <a:pt x="513" y="5"/>
                  </a:lnTo>
                  <a:lnTo>
                    <a:pt x="506" y="8"/>
                  </a:lnTo>
                  <a:lnTo>
                    <a:pt x="499" y="12"/>
                  </a:lnTo>
                  <a:lnTo>
                    <a:pt x="490" y="17"/>
                  </a:lnTo>
                  <a:lnTo>
                    <a:pt x="479" y="22"/>
                  </a:lnTo>
                  <a:lnTo>
                    <a:pt x="468" y="28"/>
                  </a:lnTo>
                  <a:lnTo>
                    <a:pt x="454" y="35"/>
                  </a:lnTo>
                  <a:lnTo>
                    <a:pt x="440" y="42"/>
                  </a:lnTo>
                  <a:lnTo>
                    <a:pt x="425" y="50"/>
                  </a:lnTo>
                  <a:lnTo>
                    <a:pt x="409" y="58"/>
                  </a:lnTo>
                  <a:lnTo>
                    <a:pt x="391" y="66"/>
                  </a:lnTo>
                  <a:lnTo>
                    <a:pt x="374" y="75"/>
                  </a:lnTo>
                  <a:lnTo>
                    <a:pt x="355" y="84"/>
                  </a:lnTo>
                  <a:lnTo>
                    <a:pt x="335" y="93"/>
                  </a:lnTo>
                  <a:lnTo>
                    <a:pt x="315" y="103"/>
                  </a:lnTo>
                  <a:lnTo>
                    <a:pt x="295" y="112"/>
                  </a:lnTo>
                  <a:lnTo>
                    <a:pt x="274" y="122"/>
                  </a:lnTo>
                  <a:lnTo>
                    <a:pt x="252" y="131"/>
                  </a:lnTo>
                  <a:lnTo>
                    <a:pt x="231" y="141"/>
                  </a:lnTo>
                  <a:lnTo>
                    <a:pt x="209" y="150"/>
                  </a:lnTo>
                  <a:lnTo>
                    <a:pt x="187" y="159"/>
                  </a:lnTo>
                  <a:lnTo>
                    <a:pt x="165" y="168"/>
                  </a:lnTo>
                  <a:lnTo>
                    <a:pt x="144" y="177"/>
                  </a:lnTo>
                  <a:lnTo>
                    <a:pt x="122" y="185"/>
                  </a:lnTo>
                  <a:lnTo>
                    <a:pt x="101" y="193"/>
                  </a:lnTo>
                  <a:lnTo>
                    <a:pt x="80" y="201"/>
                  </a:lnTo>
                  <a:lnTo>
                    <a:pt x="59" y="207"/>
                  </a:lnTo>
                  <a:lnTo>
                    <a:pt x="39" y="214"/>
                  </a:lnTo>
                  <a:lnTo>
                    <a:pt x="19" y="220"/>
                  </a:lnTo>
                  <a:lnTo>
                    <a:pt x="0" y="225"/>
                  </a:lnTo>
                  <a:lnTo>
                    <a:pt x="328" y="283"/>
                  </a:lnTo>
                  <a:lnTo>
                    <a:pt x="326" y="286"/>
                  </a:lnTo>
                  <a:lnTo>
                    <a:pt x="322" y="293"/>
                  </a:lnTo>
                  <a:lnTo>
                    <a:pt x="316" y="305"/>
                  </a:lnTo>
                  <a:lnTo>
                    <a:pt x="309" y="322"/>
                  </a:lnTo>
                  <a:lnTo>
                    <a:pt x="303" y="341"/>
                  </a:lnTo>
                  <a:lnTo>
                    <a:pt x="297" y="363"/>
                  </a:lnTo>
                  <a:lnTo>
                    <a:pt x="295" y="386"/>
                  </a:lnTo>
                  <a:lnTo>
                    <a:pt x="296" y="411"/>
                  </a:lnTo>
                  <a:lnTo>
                    <a:pt x="297" y="410"/>
                  </a:lnTo>
                  <a:lnTo>
                    <a:pt x="303" y="409"/>
                  </a:lnTo>
                  <a:lnTo>
                    <a:pt x="312" y="407"/>
                  </a:lnTo>
                  <a:lnTo>
                    <a:pt x="323" y="405"/>
                  </a:lnTo>
                  <a:lnTo>
                    <a:pt x="338" y="403"/>
                  </a:lnTo>
                  <a:lnTo>
                    <a:pt x="355" y="401"/>
                  </a:lnTo>
                  <a:lnTo>
                    <a:pt x="374" y="400"/>
                  </a:lnTo>
                  <a:lnTo>
                    <a:pt x="394" y="400"/>
                  </a:lnTo>
                  <a:lnTo>
                    <a:pt x="417" y="401"/>
                  </a:lnTo>
                  <a:lnTo>
                    <a:pt x="440" y="404"/>
                  </a:lnTo>
                  <a:lnTo>
                    <a:pt x="465" y="409"/>
                  </a:lnTo>
                  <a:lnTo>
                    <a:pt x="490" y="416"/>
                  </a:lnTo>
                  <a:lnTo>
                    <a:pt x="515" y="425"/>
                  </a:lnTo>
                  <a:lnTo>
                    <a:pt x="540" y="437"/>
                  </a:lnTo>
                  <a:lnTo>
                    <a:pt x="566" y="452"/>
                  </a:lnTo>
                  <a:lnTo>
                    <a:pt x="590" y="470"/>
                  </a:lnTo>
                  <a:lnTo>
                    <a:pt x="591" y="469"/>
                  </a:lnTo>
                  <a:lnTo>
                    <a:pt x="593" y="465"/>
                  </a:lnTo>
                  <a:lnTo>
                    <a:pt x="598" y="459"/>
                  </a:lnTo>
                  <a:lnTo>
                    <a:pt x="604" y="450"/>
                  </a:lnTo>
                  <a:lnTo>
                    <a:pt x="613" y="440"/>
                  </a:lnTo>
                  <a:lnTo>
                    <a:pt x="623" y="429"/>
                  </a:lnTo>
                  <a:lnTo>
                    <a:pt x="636" y="417"/>
                  </a:lnTo>
                  <a:lnTo>
                    <a:pt x="650" y="404"/>
                  </a:lnTo>
                  <a:lnTo>
                    <a:pt x="667" y="391"/>
                  </a:lnTo>
                  <a:lnTo>
                    <a:pt x="686" y="378"/>
                  </a:lnTo>
                  <a:lnTo>
                    <a:pt x="707" y="365"/>
                  </a:lnTo>
                  <a:lnTo>
                    <a:pt x="730" y="353"/>
                  </a:lnTo>
                  <a:lnTo>
                    <a:pt x="755" y="341"/>
                  </a:lnTo>
                  <a:lnTo>
                    <a:pt x="784" y="331"/>
                  </a:lnTo>
                  <a:lnTo>
                    <a:pt x="814" y="323"/>
                  </a:lnTo>
                  <a:lnTo>
                    <a:pt x="847" y="317"/>
                  </a:lnTo>
                  <a:lnTo>
                    <a:pt x="846" y="316"/>
                  </a:lnTo>
                  <a:lnTo>
                    <a:pt x="845" y="314"/>
                  </a:lnTo>
                  <a:lnTo>
                    <a:pt x="844" y="310"/>
                  </a:lnTo>
                  <a:lnTo>
                    <a:pt x="841" y="304"/>
                  </a:lnTo>
                  <a:lnTo>
                    <a:pt x="838" y="297"/>
                  </a:lnTo>
                  <a:lnTo>
                    <a:pt x="834" y="290"/>
                  </a:lnTo>
                  <a:lnTo>
                    <a:pt x="830" y="281"/>
                  </a:lnTo>
                  <a:lnTo>
                    <a:pt x="825" y="272"/>
                  </a:lnTo>
                  <a:lnTo>
                    <a:pt x="818" y="262"/>
                  </a:lnTo>
                  <a:lnTo>
                    <a:pt x="811" y="252"/>
                  </a:lnTo>
                  <a:lnTo>
                    <a:pt x="802" y="241"/>
                  </a:lnTo>
                  <a:lnTo>
                    <a:pt x="793" y="231"/>
                  </a:lnTo>
                  <a:lnTo>
                    <a:pt x="783" y="221"/>
                  </a:lnTo>
                  <a:lnTo>
                    <a:pt x="771" y="211"/>
                  </a:lnTo>
                  <a:lnTo>
                    <a:pt x="758" y="202"/>
                  </a:lnTo>
                  <a:lnTo>
                    <a:pt x="744" y="193"/>
                  </a:lnTo>
                  <a:lnTo>
                    <a:pt x="747" y="191"/>
                  </a:lnTo>
                  <a:lnTo>
                    <a:pt x="753" y="187"/>
                  </a:lnTo>
                  <a:lnTo>
                    <a:pt x="762" y="181"/>
                  </a:lnTo>
                  <a:lnTo>
                    <a:pt x="774" y="172"/>
                  </a:lnTo>
                  <a:lnTo>
                    <a:pt x="789" y="162"/>
                  </a:lnTo>
                  <a:lnTo>
                    <a:pt x="806" y="151"/>
                  </a:lnTo>
                  <a:lnTo>
                    <a:pt x="825" y="139"/>
                  </a:lnTo>
                  <a:lnTo>
                    <a:pt x="844" y="126"/>
                  </a:lnTo>
                  <a:lnTo>
                    <a:pt x="864" y="113"/>
                  </a:lnTo>
                  <a:lnTo>
                    <a:pt x="885" y="101"/>
                  </a:lnTo>
                  <a:lnTo>
                    <a:pt x="905" y="89"/>
                  </a:lnTo>
                  <a:lnTo>
                    <a:pt x="925" y="78"/>
                  </a:lnTo>
                  <a:lnTo>
                    <a:pt x="944" y="69"/>
                  </a:lnTo>
                  <a:lnTo>
                    <a:pt x="961" y="60"/>
                  </a:lnTo>
                  <a:lnTo>
                    <a:pt x="976" y="55"/>
                  </a:lnTo>
                  <a:lnTo>
                    <a:pt x="988" y="52"/>
                  </a:lnTo>
                  <a:lnTo>
                    <a:pt x="987" y="52"/>
                  </a:lnTo>
                  <a:lnTo>
                    <a:pt x="984" y="51"/>
                  </a:lnTo>
                  <a:lnTo>
                    <a:pt x="978" y="51"/>
                  </a:lnTo>
                  <a:lnTo>
                    <a:pt x="971" y="51"/>
                  </a:lnTo>
                  <a:lnTo>
                    <a:pt x="961" y="49"/>
                  </a:lnTo>
                  <a:lnTo>
                    <a:pt x="950" y="49"/>
                  </a:lnTo>
                  <a:lnTo>
                    <a:pt x="936" y="48"/>
                  </a:lnTo>
                  <a:lnTo>
                    <a:pt x="923" y="47"/>
                  </a:lnTo>
                  <a:lnTo>
                    <a:pt x="907" y="45"/>
                  </a:lnTo>
                  <a:lnTo>
                    <a:pt x="890" y="44"/>
                  </a:lnTo>
                  <a:lnTo>
                    <a:pt x="872" y="42"/>
                  </a:lnTo>
                  <a:lnTo>
                    <a:pt x="854" y="41"/>
                  </a:lnTo>
                  <a:lnTo>
                    <a:pt x="834" y="39"/>
                  </a:lnTo>
                  <a:lnTo>
                    <a:pt x="815" y="37"/>
                  </a:lnTo>
                  <a:lnTo>
                    <a:pt x="794" y="35"/>
                  </a:lnTo>
                  <a:lnTo>
                    <a:pt x="774" y="33"/>
                  </a:lnTo>
                  <a:lnTo>
                    <a:pt x="753" y="31"/>
                  </a:lnTo>
                  <a:lnTo>
                    <a:pt x="732" y="29"/>
                  </a:lnTo>
                  <a:lnTo>
                    <a:pt x="712" y="27"/>
                  </a:lnTo>
                  <a:lnTo>
                    <a:pt x="691" y="25"/>
                  </a:lnTo>
                  <a:lnTo>
                    <a:pt x="671" y="23"/>
                  </a:lnTo>
                  <a:lnTo>
                    <a:pt x="652" y="21"/>
                  </a:lnTo>
                  <a:lnTo>
                    <a:pt x="633" y="19"/>
                  </a:lnTo>
                  <a:lnTo>
                    <a:pt x="615" y="17"/>
                  </a:lnTo>
                  <a:lnTo>
                    <a:pt x="599" y="14"/>
                  </a:lnTo>
                  <a:lnTo>
                    <a:pt x="583" y="12"/>
                  </a:lnTo>
                  <a:lnTo>
                    <a:pt x="569" y="10"/>
                  </a:lnTo>
                  <a:lnTo>
                    <a:pt x="555" y="8"/>
                  </a:lnTo>
                  <a:lnTo>
                    <a:pt x="544" y="6"/>
                  </a:lnTo>
                  <a:lnTo>
                    <a:pt x="534" y="4"/>
                  </a:lnTo>
                  <a:lnTo>
                    <a:pt x="526" y="2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0A70E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93" name="Freeform 11"/>
            <p:cNvSpPr>
              <a:spLocks/>
            </p:cNvSpPr>
            <p:nvPr/>
          </p:nvSpPr>
          <p:spPr bwMode="auto">
            <a:xfrm>
              <a:off x="7005292" y="800978"/>
              <a:ext cx="617147" cy="250222"/>
            </a:xfrm>
            <a:custGeom>
              <a:avLst/>
              <a:gdLst>
                <a:gd name="T0" fmla="*/ 0 w 539"/>
                <a:gd name="T1" fmla="*/ 2147483647 h 217"/>
                <a:gd name="T2" fmla="*/ 2147483647 w 539"/>
                <a:gd name="T3" fmla="*/ 2147483647 h 217"/>
                <a:gd name="T4" fmla="*/ 2147483647 w 539"/>
                <a:gd name="T5" fmla="*/ 2147483647 h 217"/>
                <a:gd name="T6" fmla="*/ 2147483647 w 539"/>
                <a:gd name="T7" fmla="*/ 2147483647 h 217"/>
                <a:gd name="T8" fmla="*/ 2147483647 w 539"/>
                <a:gd name="T9" fmla="*/ 2147483647 h 217"/>
                <a:gd name="T10" fmla="*/ 2147483647 w 539"/>
                <a:gd name="T11" fmla="*/ 2147483647 h 217"/>
                <a:gd name="T12" fmla="*/ 2147483647 w 539"/>
                <a:gd name="T13" fmla="*/ 2147483647 h 217"/>
                <a:gd name="T14" fmla="*/ 2147483647 w 539"/>
                <a:gd name="T15" fmla="*/ 2147483647 h 217"/>
                <a:gd name="T16" fmla="*/ 2147483647 w 539"/>
                <a:gd name="T17" fmla="*/ 2147483647 h 217"/>
                <a:gd name="T18" fmla="*/ 2147483647 w 539"/>
                <a:gd name="T19" fmla="*/ 2147483647 h 217"/>
                <a:gd name="T20" fmla="*/ 2147483647 w 539"/>
                <a:gd name="T21" fmla="*/ 2147483647 h 217"/>
                <a:gd name="T22" fmla="*/ 2147483647 w 539"/>
                <a:gd name="T23" fmla="*/ 2147483647 h 217"/>
                <a:gd name="T24" fmla="*/ 2147483647 w 539"/>
                <a:gd name="T25" fmla="*/ 2147483647 h 217"/>
                <a:gd name="T26" fmla="*/ 2147483647 w 539"/>
                <a:gd name="T27" fmla="*/ 2147483647 h 217"/>
                <a:gd name="T28" fmla="*/ 2147483647 w 539"/>
                <a:gd name="T29" fmla="*/ 2147483647 h 217"/>
                <a:gd name="T30" fmla="*/ 2147483647 w 539"/>
                <a:gd name="T31" fmla="*/ 2147483647 h 217"/>
                <a:gd name="T32" fmla="*/ 2147483647 w 539"/>
                <a:gd name="T33" fmla="*/ 2147483647 h 217"/>
                <a:gd name="T34" fmla="*/ 2147483647 w 539"/>
                <a:gd name="T35" fmla="*/ 2147483647 h 217"/>
                <a:gd name="T36" fmla="*/ 2147483647 w 539"/>
                <a:gd name="T37" fmla="*/ 2147483647 h 217"/>
                <a:gd name="T38" fmla="*/ 2147483647 w 539"/>
                <a:gd name="T39" fmla="*/ 2147483647 h 217"/>
                <a:gd name="T40" fmla="*/ 2147483647 w 539"/>
                <a:gd name="T41" fmla="*/ 2147483647 h 217"/>
                <a:gd name="T42" fmla="*/ 2147483647 w 539"/>
                <a:gd name="T43" fmla="*/ 2147483647 h 217"/>
                <a:gd name="T44" fmla="*/ 2147483647 w 539"/>
                <a:gd name="T45" fmla="*/ 2147483647 h 217"/>
                <a:gd name="T46" fmla="*/ 2147483647 w 539"/>
                <a:gd name="T47" fmla="*/ 2147483647 h 217"/>
                <a:gd name="T48" fmla="*/ 2147483647 w 539"/>
                <a:gd name="T49" fmla="*/ 2147483647 h 217"/>
                <a:gd name="T50" fmla="*/ 2147483647 w 539"/>
                <a:gd name="T51" fmla="*/ 2147483647 h 217"/>
                <a:gd name="T52" fmla="*/ 2147483647 w 539"/>
                <a:gd name="T53" fmla="*/ 2147483647 h 217"/>
                <a:gd name="T54" fmla="*/ 2147483647 w 539"/>
                <a:gd name="T55" fmla="*/ 2147483647 h 217"/>
                <a:gd name="T56" fmla="*/ 2147483647 w 539"/>
                <a:gd name="T57" fmla="*/ 2147483647 h 217"/>
                <a:gd name="T58" fmla="*/ 2147483647 w 539"/>
                <a:gd name="T59" fmla="*/ 2147483647 h 217"/>
                <a:gd name="T60" fmla="*/ 2147483647 w 539"/>
                <a:gd name="T61" fmla="*/ 2147483647 h 217"/>
                <a:gd name="T62" fmla="*/ 2147483647 w 539"/>
                <a:gd name="T63" fmla="*/ 2147483647 h 217"/>
                <a:gd name="T64" fmla="*/ 2147483647 w 539"/>
                <a:gd name="T65" fmla="*/ 2147483647 h 217"/>
                <a:gd name="T66" fmla="*/ 2147483647 w 539"/>
                <a:gd name="T67" fmla="*/ 2147483647 h 217"/>
                <a:gd name="T68" fmla="*/ 2147483647 w 539"/>
                <a:gd name="T69" fmla="*/ 2147483647 h 217"/>
                <a:gd name="T70" fmla="*/ 2147483647 w 539"/>
                <a:gd name="T71" fmla="*/ 2147483647 h 217"/>
                <a:gd name="T72" fmla="*/ 2147483647 w 539"/>
                <a:gd name="T73" fmla="*/ 2147483647 h 217"/>
                <a:gd name="T74" fmla="*/ 2147483647 w 539"/>
                <a:gd name="T75" fmla="*/ 2147483647 h 217"/>
                <a:gd name="T76" fmla="*/ 2147483647 w 539"/>
                <a:gd name="T77" fmla="*/ 2147483647 h 217"/>
                <a:gd name="T78" fmla="*/ 2147483647 w 539"/>
                <a:gd name="T79" fmla="*/ 2147483647 h 217"/>
                <a:gd name="T80" fmla="*/ 2147483647 w 539"/>
                <a:gd name="T81" fmla="*/ 0 h 217"/>
                <a:gd name="T82" fmla="*/ 2147483647 w 539"/>
                <a:gd name="T83" fmla="*/ 2147483647 h 217"/>
                <a:gd name="T84" fmla="*/ 2147483647 w 539"/>
                <a:gd name="T85" fmla="*/ 2147483647 h 217"/>
                <a:gd name="T86" fmla="*/ 2147483647 w 539"/>
                <a:gd name="T87" fmla="*/ 2147483647 h 217"/>
                <a:gd name="T88" fmla="*/ 2147483647 w 539"/>
                <a:gd name="T89" fmla="*/ 2147483647 h 217"/>
                <a:gd name="T90" fmla="*/ 2147483647 w 539"/>
                <a:gd name="T91" fmla="*/ 2147483647 h 217"/>
                <a:gd name="T92" fmla="*/ 2147483647 w 539"/>
                <a:gd name="T93" fmla="*/ 2147483647 h 217"/>
                <a:gd name="T94" fmla="*/ 2147483647 w 539"/>
                <a:gd name="T95" fmla="*/ 2147483647 h 217"/>
                <a:gd name="T96" fmla="*/ 2147483647 w 539"/>
                <a:gd name="T97" fmla="*/ 2147483647 h 217"/>
                <a:gd name="T98" fmla="*/ 2147483647 w 539"/>
                <a:gd name="T99" fmla="*/ 2147483647 h 217"/>
                <a:gd name="T100" fmla="*/ 2147483647 w 539"/>
                <a:gd name="T101" fmla="*/ 2147483647 h 217"/>
                <a:gd name="T102" fmla="*/ 2147483647 w 539"/>
                <a:gd name="T103" fmla="*/ 2147483647 h 217"/>
                <a:gd name="T104" fmla="*/ 2147483647 w 539"/>
                <a:gd name="T105" fmla="*/ 2147483647 h 217"/>
                <a:gd name="T106" fmla="*/ 2147483647 w 539"/>
                <a:gd name="T107" fmla="*/ 2147483647 h 217"/>
                <a:gd name="T108" fmla="*/ 2147483647 w 539"/>
                <a:gd name="T109" fmla="*/ 2147483647 h 217"/>
                <a:gd name="T110" fmla="*/ 2147483647 w 539"/>
                <a:gd name="T111" fmla="*/ 2147483647 h 217"/>
                <a:gd name="T112" fmla="*/ 2147483647 w 539"/>
                <a:gd name="T113" fmla="*/ 2147483647 h 217"/>
                <a:gd name="T114" fmla="*/ 2147483647 w 539"/>
                <a:gd name="T115" fmla="*/ 2147483647 h 217"/>
                <a:gd name="T116" fmla="*/ 0 w 539"/>
                <a:gd name="T117" fmla="*/ 2147483647 h 21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39"/>
                <a:gd name="T178" fmla="*/ 0 h 217"/>
                <a:gd name="T179" fmla="*/ 539 w 539"/>
                <a:gd name="T180" fmla="*/ 217 h 21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39" h="217">
                  <a:moveTo>
                    <a:pt x="0" y="93"/>
                  </a:moveTo>
                  <a:lnTo>
                    <a:pt x="2" y="92"/>
                  </a:lnTo>
                  <a:lnTo>
                    <a:pt x="7" y="92"/>
                  </a:lnTo>
                  <a:lnTo>
                    <a:pt x="15" y="91"/>
                  </a:lnTo>
                  <a:lnTo>
                    <a:pt x="27" y="91"/>
                  </a:lnTo>
                  <a:lnTo>
                    <a:pt x="41" y="91"/>
                  </a:lnTo>
                  <a:lnTo>
                    <a:pt x="58" y="91"/>
                  </a:lnTo>
                  <a:lnTo>
                    <a:pt x="77" y="93"/>
                  </a:lnTo>
                  <a:lnTo>
                    <a:pt x="99" y="97"/>
                  </a:lnTo>
                  <a:lnTo>
                    <a:pt x="123" y="102"/>
                  </a:lnTo>
                  <a:lnTo>
                    <a:pt x="148" y="110"/>
                  </a:lnTo>
                  <a:lnTo>
                    <a:pt x="175" y="120"/>
                  </a:lnTo>
                  <a:lnTo>
                    <a:pt x="204" y="133"/>
                  </a:lnTo>
                  <a:lnTo>
                    <a:pt x="234" y="148"/>
                  </a:lnTo>
                  <a:lnTo>
                    <a:pt x="265" y="167"/>
                  </a:lnTo>
                  <a:lnTo>
                    <a:pt x="297" y="190"/>
                  </a:lnTo>
                  <a:lnTo>
                    <a:pt x="329" y="217"/>
                  </a:lnTo>
                  <a:lnTo>
                    <a:pt x="331" y="216"/>
                  </a:lnTo>
                  <a:lnTo>
                    <a:pt x="335" y="213"/>
                  </a:lnTo>
                  <a:lnTo>
                    <a:pt x="341" y="209"/>
                  </a:lnTo>
                  <a:lnTo>
                    <a:pt x="351" y="203"/>
                  </a:lnTo>
                  <a:lnTo>
                    <a:pt x="361" y="196"/>
                  </a:lnTo>
                  <a:lnTo>
                    <a:pt x="374" y="189"/>
                  </a:lnTo>
                  <a:lnTo>
                    <a:pt x="388" y="180"/>
                  </a:lnTo>
                  <a:lnTo>
                    <a:pt x="404" y="171"/>
                  </a:lnTo>
                  <a:lnTo>
                    <a:pt x="420" y="162"/>
                  </a:lnTo>
                  <a:lnTo>
                    <a:pt x="436" y="153"/>
                  </a:lnTo>
                  <a:lnTo>
                    <a:pt x="454" y="145"/>
                  </a:lnTo>
                  <a:lnTo>
                    <a:pt x="472" y="138"/>
                  </a:lnTo>
                  <a:lnTo>
                    <a:pt x="489" y="131"/>
                  </a:lnTo>
                  <a:lnTo>
                    <a:pt x="506" y="125"/>
                  </a:lnTo>
                  <a:lnTo>
                    <a:pt x="523" y="121"/>
                  </a:lnTo>
                  <a:lnTo>
                    <a:pt x="539" y="119"/>
                  </a:lnTo>
                  <a:lnTo>
                    <a:pt x="537" y="115"/>
                  </a:lnTo>
                  <a:lnTo>
                    <a:pt x="535" y="106"/>
                  </a:lnTo>
                  <a:lnTo>
                    <a:pt x="529" y="91"/>
                  </a:lnTo>
                  <a:lnTo>
                    <a:pt x="521" y="73"/>
                  </a:lnTo>
                  <a:lnTo>
                    <a:pt x="509" y="54"/>
                  </a:lnTo>
                  <a:lnTo>
                    <a:pt x="495" y="34"/>
                  </a:lnTo>
                  <a:lnTo>
                    <a:pt x="477" y="16"/>
                  </a:lnTo>
                  <a:lnTo>
                    <a:pt x="456" y="0"/>
                  </a:lnTo>
                  <a:lnTo>
                    <a:pt x="273" y="125"/>
                  </a:lnTo>
                  <a:lnTo>
                    <a:pt x="270" y="125"/>
                  </a:lnTo>
                  <a:lnTo>
                    <a:pt x="263" y="123"/>
                  </a:lnTo>
                  <a:lnTo>
                    <a:pt x="250" y="120"/>
                  </a:lnTo>
                  <a:lnTo>
                    <a:pt x="235" y="117"/>
                  </a:lnTo>
                  <a:lnTo>
                    <a:pt x="216" y="113"/>
                  </a:lnTo>
                  <a:lnTo>
                    <a:pt x="195" y="108"/>
                  </a:lnTo>
                  <a:lnTo>
                    <a:pt x="172" y="103"/>
                  </a:lnTo>
                  <a:lnTo>
                    <a:pt x="149" y="98"/>
                  </a:lnTo>
                  <a:lnTo>
                    <a:pt x="126" y="92"/>
                  </a:lnTo>
                  <a:lnTo>
                    <a:pt x="103" y="87"/>
                  </a:lnTo>
                  <a:lnTo>
                    <a:pt x="81" y="83"/>
                  </a:lnTo>
                  <a:lnTo>
                    <a:pt x="62" y="78"/>
                  </a:lnTo>
                  <a:lnTo>
                    <a:pt x="45" y="74"/>
                  </a:lnTo>
                  <a:lnTo>
                    <a:pt x="32" y="71"/>
                  </a:lnTo>
                  <a:lnTo>
                    <a:pt x="22" y="69"/>
                  </a:lnTo>
                  <a:lnTo>
                    <a:pt x="18" y="68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0023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94" name="Freeform 12"/>
            <p:cNvSpPr>
              <a:spLocks/>
            </p:cNvSpPr>
            <p:nvPr/>
          </p:nvSpPr>
          <p:spPr bwMode="auto">
            <a:xfrm>
              <a:off x="7757645" y="745697"/>
              <a:ext cx="141748" cy="608097"/>
            </a:xfrm>
            <a:custGeom>
              <a:avLst/>
              <a:gdLst>
                <a:gd name="T0" fmla="*/ 2147483647 w 125"/>
                <a:gd name="T1" fmla="*/ 2147483647 h 531"/>
                <a:gd name="T2" fmla="*/ 2147483647 w 125"/>
                <a:gd name="T3" fmla="*/ 2147483647 h 531"/>
                <a:gd name="T4" fmla="*/ 2147483647 w 125"/>
                <a:gd name="T5" fmla="*/ 2147483647 h 531"/>
                <a:gd name="T6" fmla="*/ 2147483647 w 125"/>
                <a:gd name="T7" fmla="*/ 2147483647 h 531"/>
                <a:gd name="T8" fmla="*/ 2147483647 w 125"/>
                <a:gd name="T9" fmla="*/ 2147483647 h 531"/>
                <a:gd name="T10" fmla="*/ 2147483647 w 125"/>
                <a:gd name="T11" fmla="*/ 2147483647 h 531"/>
                <a:gd name="T12" fmla="*/ 2147483647 w 125"/>
                <a:gd name="T13" fmla="*/ 2147483647 h 531"/>
                <a:gd name="T14" fmla="*/ 2147483647 w 125"/>
                <a:gd name="T15" fmla="*/ 2147483647 h 531"/>
                <a:gd name="T16" fmla="*/ 2147483647 w 125"/>
                <a:gd name="T17" fmla="*/ 2147483647 h 531"/>
                <a:gd name="T18" fmla="*/ 2147483647 w 125"/>
                <a:gd name="T19" fmla="*/ 2147483647 h 531"/>
                <a:gd name="T20" fmla="*/ 2147483647 w 125"/>
                <a:gd name="T21" fmla="*/ 2147483647 h 531"/>
                <a:gd name="T22" fmla="*/ 2147483647 w 125"/>
                <a:gd name="T23" fmla="*/ 2147483647 h 531"/>
                <a:gd name="T24" fmla="*/ 0 w 125"/>
                <a:gd name="T25" fmla="*/ 2147483647 h 531"/>
                <a:gd name="T26" fmla="*/ 2147483647 w 125"/>
                <a:gd name="T27" fmla="*/ 0 h 531"/>
                <a:gd name="T28" fmla="*/ 2147483647 w 125"/>
                <a:gd name="T29" fmla="*/ 2147483647 h 531"/>
                <a:gd name="T30" fmla="*/ 2147483647 w 125"/>
                <a:gd name="T31" fmla="*/ 2147483647 h 531"/>
                <a:gd name="T32" fmla="*/ 2147483647 w 125"/>
                <a:gd name="T33" fmla="*/ 2147483647 h 531"/>
                <a:gd name="T34" fmla="*/ 2147483647 w 125"/>
                <a:gd name="T35" fmla="*/ 2147483647 h 531"/>
                <a:gd name="T36" fmla="*/ 2147483647 w 125"/>
                <a:gd name="T37" fmla="*/ 2147483647 h 531"/>
                <a:gd name="T38" fmla="*/ 2147483647 w 125"/>
                <a:gd name="T39" fmla="*/ 2147483647 h 531"/>
                <a:gd name="T40" fmla="*/ 2147483647 w 125"/>
                <a:gd name="T41" fmla="*/ 2147483647 h 531"/>
                <a:gd name="T42" fmla="*/ 2147483647 w 125"/>
                <a:gd name="T43" fmla="*/ 2147483647 h 531"/>
                <a:gd name="T44" fmla="*/ 2147483647 w 125"/>
                <a:gd name="T45" fmla="*/ 2147483647 h 531"/>
                <a:gd name="T46" fmla="*/ 2147483647 w 125"/>
                <a:gd name="T47" fmla="*/ 2147483647 h 531"/>
                <a:gd name="T48" fmla="*/ 2147483647 w 125"/>
                <a:gd name="T49" fmla="*/ 2147483647 h 531"/>
                <a:gd name="T50" fmla="*/ 2147483647 w 125"/>
                <a:gd name="T51" fmla="*/ 2147483647 h 531"/>
                <a:gd name="T52" fmla="*/ 2147483647 w 125"/>
                <a:gd name="T53" fmla="*/ 2147483647 h 531"/>
                <a:gd name="T54" fmla="*/ 2147483647 w 125"/>
                <a:gd name="T55" fmla="*/ 2147483647 h 531"/>
                <a:gd name="T56" fmla="*/ 2147483647 w 125"/>
                <a:gd name="T57" fmla="*/ 2147483647 h 531"/>
                <a:gd name="T58" fmla="*/ 2147483647 w 125"/>
                <a:gd name="T59" fmla="*/ 2147483647 h 531"/>
                <a:gd name="T60" fmla="*/ 2147483647 w 125"/>
                <a:gd name="T61" fmla="*/ 2147483647 h 531"/>
                <a:gd name="T62" fmla="*/ 2147483647 w 125"/>
                <a:gd name="T63" fmla="*/ 2147483647 h 531"/>
                <a:gd name="T64" fmla="*/ 2147483647 w 125"/>
                <a:gd name="T65" fmla="*/ 2147483647 h 531"/>
                <a:gd name="T66" fmla="*/ 2147483647 w 125"/>
                <a:gd name="T67" fmla="*/ 2147483647 h 531"/>
                <a:gd name="T68" fmla="*/ 2147483647 w 125"/>
                <a:gd name="T69" fmla="*/ 2147483647 h 531"/>
                <a:gd name="T70" fmla="*/ 2147483647 w 125"/>
                <a:gd name="T71" fmla="*/ 2147483647 h 531"/>
                <a:gd name="T72" fmla="*/ 2147483647 w 125"/>
                <a:gd name="T73" fmla="*/ 2147483647 h 531"/>
                <a:gd name="T74" fmla="*/ 2147483647 w 125"/>
                <a:gd name="T75" fmla="*/ 2147483647 h 531"/>
                <a:gd name="T76" fmla="*/ 2147483647 w 125"/>
                <a:gd name="T77" fmla="*/ 2147483647 h 531"/>
                <a:gd name="T78" fmla="*/ 2147483647 w 125"/>
                <a:gd name="T79" fmla="*/ 2147483647 h 531"/>
                <a:gd name="T80" fmla="*/ 2147483647 w 125"/>
                <a:gd name="T81" fmla="*/ 2147483647 h 53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5"/>
                <a:gd name="T124" fmla="*/ 0 h 531"/>
                <a:gd name="T125" fmla="*/ 125 w 125"/>
                <a:gd name="T126" fmla="*/ 531 h 53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5" h="531">
                  <a:moveTo>
                    <a:pt x="78" y="494"/>
                  </a:moveTo>
                  <a:lnTo>
                    <a:pt x="78" y="487"/>
                  </a:lnTo>
                  <a:lnTo>
                    <a:pt x="77" y="464"/>
                  </a:lnTo>
                  <a:lnTo>
                    <a:pt x="75" y="431"/>
                  </a:lnTo>
                  <a:lnTo>
                    <a:pt x="72" y="386"/>
                  </a:lnTo>
                  <a:lnTo>
                    <a:pt x="67" y="335"/>
                  </a:lnTo>
                  <a:lnTo>
                    <a:pt x="59" y="277"/>
                  </a:lnTo>
                  <a:lnTo>
                    <a:pt x="48" y="216"/>
                  </a:lnTo>
                  <a:lnTo>
                    <a:pt x="33" y="154"/>
                  </a:lnTo>
                  <a:lnTo>
                    <a:pt x="18" y="98"/>
                  </a:lnTo>
                  <a:lnTo>
                    <a:pt x="7" y="55"/>
                  </a:lnTo>
                  <a:lnTo>
                    <a:pt x="2" y="25"/>
                  </a:lnTo>
                  <a:lnTo>
                    <a:pt x="0" y="7"/>
                  </a:lnTo>
                  <a:lnTo>
                    <a:pt x="3" y="0"/>
                  </a:lnTo>
                  <a:lnTo>
                    <a:pt x="10" y="4"/>
                  </a:lnTo>
                  <a:lnTo>
                    <a:pt x="22" y="16"/>
                  </a:lnTo>
                  <a:lnTo>
                    <a:pt x="39" y="39"/>
                  </a:lnTo>
                  <a:lnTo>
                    <a:pt x="49" y="53"/>
                  </a:lnTo>
                  <a:lnTo>
                    <a:pt x="58" y="70"/>
                  </a:lnTo>
                  <a:lnTo>
                    <a:pt x="67" y="90"/>
                  </a:lnTo>
                  <a:lnTo>
                    <a:pt x="77" y="112"/>
                  </a:lnTo>
                  <a:lnTo>
                    <a:pt x="85" y="136"/>
                  </a:lnTo>
                  <a:lnTo>
                    <a:pt x="93" y="163"/>
                  </a:lnTo>
                  <a:lnTo>
                    <a:pt x="101" y="192"/>
                  </a:lnTo>
                  <a:lnTo>
                    <a:pt x="107" y="222"/>
                  </a:lnTo>
                  <a:lnTo>
                    <a:pt x="113" y="255"/>
                  </a:lnTo>
                  <a:lnTo>
                    <a:pt x="117" y="289"/>
                  </a:lnTo>
                  <a:lnTo>
                    <a:pt x="121" y="325"/>
                  </a:lnTo>
                  <a:lnTo>
                    <a:pt x="124" y="363"/>
                  </a:lnTo>
                  <a:lnTo>
                    <a:pt x="125" y="403"/>
                  </a:lnTo>
                  <a:lnTo>
                    <a:pt x="125" y="445"/>
                  </a:lnTo>
                  <a:lnTo>
                    <a:pt x="123" y="487"/>
                  </a:lnTo>
                  <a:lnTo>
                    <a:pt x="120" y="531"/>
                  </a:lnTo>
                  <a:lnTo>
                    <a:pt x="120" y="528"/>
                  </a:lnTo>
                  <a:lnTo>
                    <a:pt x="120" y="522"/>
                  </a:lnTo>
                  <a:lnTo>
                    <a:pt x="118" y="513"/>
                  </a:lnTo>
                  <a:lnTo>
                    <a:pt x="116" y="503"/>
                  </a:lnTo>
                  <a:lnTo>
                    <a:pt x="111" y="495"/>
                  </a:lnTo>
                  <a:lnTo>
                    <a:pt x="103" y="489"/>
                  </a:lnTo>
                  <a:lnTo>
                    <a:pt x="93" y="488"/>
                  </a:lnTo>
                  <a:lnTo>
                    <a:pt x="78" y="494"/>
                  </a:lnTo>
                  <a:close/>
                </a:path>
              </a:pathLst>
            </a:custGeom>
            <a:solidFill>
              <a:srgbClr val="FFD8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95" name="Freeform 13"/>
            <p:cNvSpPr>
              <a:spLocks/>
            </p:cNvSpPr>
            <p:nvPr/>
          </p:nvSpPr>
          <p:spPr bwMode="auto">
            <a:xfrm>
              <a:off x="7735838" y="658411"/>
              <a:ext cx="34892" cy="52372"/>
            </a:xfrm>
            <a:custGeom>
              <a:avLst/>
              <a:gdLst>
                <a:gd name="T0" fmla="*/ 2147483647 w 32"/>
                <a:gd name="T1" fmla="*/ 2147483647 h 45"/>
                <a:gd name="T2" fmla="*/ 2147483647 w 32"/>
                <a:gd name="T3" fmla="*/ 2147483647 h 45"/>
                <a:gd name="T4" fmla="*/ 2147483647 w 32"/>
                <a:gd name="T5" fmla="*/ 2147483647 h 45"/>
                <a:gd name="T6" fmla="*/ 2147483647 w 32"/>
                <a:gd name="T7" fmla="*/ 2147483647 h 45"/>
                <a:gd name="T8" fmla="*/ 2147483647 w 32"/>
                <a:gd name="T9" fmla="*/ 2147483647 h 45"/>
                <a:gd name="T10" fmla="*/ 2147483647 w 32"/>
                <a:gd name="T11" fmla="*/ 2147483647 h 45"/>
                <a:gd name="T12" fmla="*/ 2147483647 w 32"/>
                <a:gd name="T13" fmla="*/ 2147483647 h 45"/>
                <a:gd name="T14" fmla="*/ 2147483647 w 32"/>
                <a:gd name="T15" fmla="*/ 2147483647 h 45"/>
                <a:gd name="T16" fmla="*/ 0 w 32"/>
                <a:gd name="T17" fmla="*/ 2147483647 h 45"/>
                <a:gd name="T18" fmla="*/ 2147483647 w 32"/>
                <a:gd name="T19" fmla="*/ 2147483647 h 45"/>
                <a:gd name="T20" fmla="*/ 2147483647 w 32"/>
                <a:gd name="T21" fmla="*/ 2147483647 h 45"/>
                <a:gd name="T22" fmla="*/ 2147483647 w 32"/>
                <a:gd name="T23" fmla="*/ 2147483647 h 45"/>
                <a:gd name="T24" fmla="*/ 2147483647 w 32"/>
                <a:gd name="T25" fmla="*/ 0 h 45"/>
                <a:gd name="T26" fmla="*/ 2147483647 w 32"/>
                <a:gd name="T27" fmla="*/ 2147483647 h 45"/>
                <a:gd name="T28" fmla="*/ 2147483647 w 32"/>
                <a:gd name="T29" fmla="*/ 2147483647 h 45"/>
                <a:gd name="T30" fmla="*/ 2147483647 w 32"/>
                <a:gd name="T31" fmla="*/ 2147483647 h 45"/>
                <a:gd name="T32" fmla="*/ 2147483647 w 32"/>
                <a:gd name="T33" fmla="*/ 2147483647 h 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45"/>
                <a:gd name="T53" fmla="*/ 32 w 32"/>
                <a:gd name="T54" fmla="*/ 45 h 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45">
                  <a:moveTo>
                    <a:pt x="32" y="22"/>
                  </a:moveTo>
                  <a:lnTo>
                    <a:pt x="31" y="31"/>
                  </a:lnTo>
                  <a:lnTo>
                    <a:pt x="27" y="38"/>
                  </a:lnTo>
                  <a:lnTo>
                    <a:pt x="22" y="43"/>
                  </a:lnTo>
                  <a:lnTo>
                    <a:pt x="16" y="45"/>
                  </a:lnTo>
                  <a:lnTo>
                    <a:pt x="10" y="43"/>
                  </a:lnTo>
                  <a:lnTo>
                    <a:pt x="5" y="38"/>
                  </a:lnTo>
                  <a:lnTo>
                    <a:pt x="1" y="31"/>
                  </a:lnTo>
                  <a:lnTo>
                    <a:pt x="0" y="22"/>
                  </a:lnTo>
                  <a:lnTo>
                    <a:pt x="1" y="14"/>
                  </a:lnTo>
                  <a:lnTo>
                    <a:pt x="5" y="7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22" y="2"/>
                  </a:lnTo>
                  <a:lnTo>
                    <a:pt x="27" y="7"/>
                  </a:lnTo>
                  <a:lnTo>
                    <a:pt x="31" y="14"/>
                  </a:lnTo>
                  <a:lnTo>
                    <a:pt x="32" y="22"/>
                  </a:lnTo>
                  <a:close/>
                </a:path>
              </a:pathLst>
            </a:custGeom>
            <a:solidFill>
              <a:srgbClr val="FFD8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96" name="Freeform 33"/>
            <p:cNvSpPr>
              <a:spLocks/>
            </p:cNvSpPr>
            <p:nvPr/>
          </p:nvSpPr>
          <p:spPr bwMode="auto">
            <a:xfrm>
              <a:off x="7738019" y="658411"/>
              <a:ext cx="45795" cy="61100"/>
            </a:xfrm>
            <a:custGeom>
              <a:avLst/>
              <a:gdLst>
                <a:gd name="T0" fmla="*/ 2147483647 w 39"/>
                <a:gd name="T1" fmla="*/ 2147483647 h 55"/>
                <a:gd name="T2" fmla="*/ 2147483647 w 39"/>
                <a:gd name="T3" fmla="*/ 2147483647 h 55"/>
                <a:gd name="T4" fmla="*/ 2147483647 w 39"/>
                <a:gd name="T5" fmla="*/ 2147483647 h 55"/>
                <a:gd name="T6" fmla="*/ 2147483647 w 39"/>
                <a:gd name="T7" fmla="*/ 2147483647 h 55"/>
                <a:gd name="T8" fmla="*/ 2147483647 w 39"/>
                <a:gd name="T9" fmla="*/ 2147483647 h 55"/>
                <a:gd name="T10" fmla="*/ 2147483647 w 39"/>
                <a:gd name="T11" fmla="*/ 2147483647 h 55"/>
                <a:gd name="T12" fmla="*/ 0 w 39"/>
                <a:gd name="T13" fmla="*/ 2147483647 h 55"/>
                <a:gd name="T14" fmla="*/ 2147483647 w 39"/>
                <a:gd name="T15" fmla="*/ 2147483647 h 55"/>
                <a:gd name="T16" fmla="*/ 2147483647 w 39"/>
                <a:gd name="T17" fmla="*/ 2147483647 h 55"/>
                <a:gd name="T18" fmla="*/ 2147483647 w 39"/>
                <a:gd name="T19" fmla="*/ 2147483647 h 55"/>
                <a:gd name="T20" fmla="*/ 2147483647 w 39"/>
                <a:gd name="T21" fmla="*/ 2147483647 h 55"/>
                <a:gd name="T22" fmla="*/ 2147483647 w 39"/>
                <a:gd name="T23" fmla="*/ 2147483647 h 55"/>
                <a:gd name="T24" fmla="*/ 2147483647 w 39"/>
                <a:gd name="T25" fmla="*/ 2147483647 h 55"/>
                <a:gd name="T26" fmla="*/ 2147483647 w 39"/>
                <a:gd name="T27" fmla="*/ 2147483647 h 55"/>
                <a:gd name="T28" fmla="*/ 2147483647 w 39"/>
                <a:gd name="T29" fmla="*/ 2147483647 h 55"/>
                <a:gd name="T30" fmla="*/ 2147483647 w 39"/>
                <a:gd name="T31" fmla="*/ 2147483647 h 55"/>
                <a:gd name="T32" fmla="*/ 2147483647 w 39"/>
                <a:gd name="T33" fmla="*/ 2147483647 h 55"/>
                <a:gd name="T34" fmla="*/ 2147483647 w 39"/>
                <a:gd name="T35" fmla="*/ 2147483647 h 55"/>
                <a:gd name="T36" fmla="*/ 2147483647 w 39"/>
                <a:gd name="T37" fmla="*/ 2147483647 h 55"/>
                <a:gd name="T38" fmla="*/ 2147483647 w 39"/>
                <a:gd name="T39" fmla="*/ 2147483647 h 55"/>
                <a:gd name="T40" fmla="*/ 2147483647 w 39"/>
                <a:gd name="T41" fmla="*/ 2147483647 h 55"/>
                <a:gd name="T42" fmla="*/ 2147483647 w 39"/>
                <a:gd name="T43" fmla="*/ 2147483647 h 55"/>
                <a:gd name="T44" fmla="*/ 2147483647 w 39"/>
                <a:gd name="T45" fmla="*/ 2147483647 h 55"/>
                <a:gd name="T46" fmla="*/ 2147483647 w 39"/>
                <a:gd name="T47" fmla="*/ 2147483647 h 55"/>
                <a:gd name="T48" fmla="*/ 2147483647 w 39"/>
                <a:gd name="T49" fmla="*/ 2147483647 h 55"/>
                <a:gd name="T50" fmla="*/ 2147483647 w 39"/>
                <a:gd name="T51" fmla="*/ 2147483647 h 55"/>
                <a:gd name="T52" fmla="*/ 2147483647 w 39"/>
                <a:gd name="T53" fmla="*/ 2147483647 h 55"/>
                <a:gd name="T54" fmla="*/ 2147483647 w 39"/>
                <a:gd name="T55" fmla="*/ 2147483647 h 55"/>
                <a:gd name="T56" fmla="*/ 2147483647 w 39"/>
                <a:gd name="T57" fmla="*/ 2147483647 h 55"/>
                <a:gd name="T58" fmla="*/ 2147483647 w 39"/>
                <a:gd name="T59" fmla="*/ 2147483647 h 55"/>
                <a:gd name="T60" fmla="*/ 2147483647 w 39"/>
                <a:gd name="T61" fmla="*/ 2147483647 h 55"/>
                <a:gd name="T62" fmla="*/ 2147483647 w 39"/>
                <a:gd name="T63" fmla="*/ 2147483647 h 55"/>
                <a:gd name="T64" fmla="*/ 2147483647 w 39"/>
                <a:gd name="T65" fmla="*/ 2147483647 h 55"/>
                <a:gd name="T66" fmla="*/ 2147483647 w 39"/>
                <a:gd name="T67" fmla="*/ 2147483647 h 55"/>
                <a:gd name="T68" fmla="*/ 2147483647 w 39"/>
                <a:gd name="T69" fmla="*/ 2147483647 h 55"/>
                <a:gd name="T70" fmla="*/ 2147483647 w 39"/>
                <a:gd name="T71" fmla="*/ 2147483647 h 55"/>
                <a:gd name="T72" fmla="*/ 2147483647 w 39"/>
                <a:gd name="T73" fmla="*/ 2147483647 h 55"/>
                <a:gd name="T74" fmla="*/ 2147483647 w 39"/>
                <a:gd name="T75" fmla="*/ 2147483647 h 55"/>
                <a:gd name="T76" fmla="*/ 2147483647 w 39"/>
                <a:gd name="T77" fmla="*/ 2147483647 h 55"/>
                <a:gd name="T78" fmla="*/ 2147483647 w 39"/>
                <a:gd name="T79" fmla="*/ 0 h 55"/>
                <a:gd name="T80" fmla="*/ 2147483647 w 39"/>
                <a:gd name="T81" fmla="*/ 2147483647 h 55"/>
                <a:gd name="T82" fmla="*/ 2147483647 w 39"/>
                <a:gd name="T83" fmla="*/ 2147483647 h 5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9"/>
                <a:gd name="T127" fmla="*/ 0 h 55"/>
                <a:gd name="T128" fmla="*/ 39 w 39"/>
                <a:gd name="T129" fmla="*/ 55 h 5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9" h="55">
                  <a:moveTo>
                    <a:pt x="20" y="2"/>
                  </a:moveTo>
                  <a:lnTo>
                    <a:pt x="17" y="6"/>
                  </a:lnTo>
                  <a:lnTo>
                    <a:pt x="13" y="12"/>
                  </a:lnTo>
                  <a:lnTo>
                    <a:pt x="8" y="18"/>
                  </a:lnTo>
                  <a:lnTo>
                    <a:pt x="4" y="25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5"/>
                  </a:lnTo>
                  <a:lnTo>
                    <a:pt x="4" y="51"/>
                  </a:lnTo>
                  <a:lnTo>
                    <a:pt x="11" y="55"/>
                  </a:lnTo>
                  <a:lnTo>
                    <a:pt x="16" y="55"/>
                  </a:lnTo>
                  <a:lnTo>
                    <a:pt x="22" y="50"/>
                  </a:lnTo>
                  <a:lnTo>
                    <a:pt x="26" y="44"/>
                  </a:lnTo>
                  <a:lnTo>
                    <a:pt x="30" y="36"/>
                  </a:lnTo>
                  <a:lnTo>
                    <a:pt x="33" y="27"/>
                  </a:lnTo>
                  <a:lnTo>
                    <a:pt x="36" y="21"/>
                  </a:lnTo>
                  <a:lnTo>
                    <a:pt x="38" y="15"/>
                  </a:lnTo>
                  <a:lnTo>
                    <a:pt x="39" y="12"/>
                  </a:lnTo>
                  <a:lnTo>
                    <a:pt x="38" y="11"/>
                  </a:lnTo>
                  <a:lnTo>
                    <a:pt x="36" y="10"/>
                  </a:lnTo>
                  <a:lnTo>
                    <a:pt x="34" y="12"/>
                  </a:lnTo>
                  <a:lnTo>
                    <a:pt x="32" y="16"/>
                  </a:lnTo>
                  <a:lnTo>
                    <a:pt x="30" y="22"/>
                  </a:lnTo>
                  <a:lnTo>
                    <a:pt x="27" y="29"/>
                  </a:lnTo>
                  <a:lnTo>
                    <a:pt x="24" y="35"/>
                  </a:lnTo>
                  <a:lnTo>
                    <a:pt x="21" y="41"/>
                  </a:lnTo>
                  <a:lnTo>
                    <a:pt x="18" y="45"/>
                  </a:lnTo>
                  <a:lnTo>
                    <a:pt x="14" y="48"/>
                  </a:lnTo>
                  <a:lnTo>
                    <a:pt x="9" y="47"/>
                  </a:lnTo>
                  <a:lnTo>
                    <a:pt x="6" y="42"/>
                  </a:lnTo>
                  <a:lnTo>
                    <a:pt x="5" y="37"/>
                  </a:lnTo>
                  <a:lnTo>
                    <a:pt x="7" y="31"/>
                  </a:lnTo>
                  <a:lnTo>
                    <a:pt x="9" y="25"/>
                  </a:lnTo>
                  <a:lnTo>
                    <a:pt x="13" y="18"/>
                  </a:lnTo>
                  <a:lnTo>
                    <a:pt x="17" y="12"/>
                  </a:lnTo>
                  <a:lnTo>
                    <a:pt x="20" y="8"/>
                  </a:lnTo>
                  <a:lnTo>
                    <a:pt x="23" y="4"/>
                  </a:lnTo>
                  <a:lnTo>
                    <a:pt x="24" y="2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0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97" name="Freeform 34"/>
            <p:cNvSpPr>
              <a:spLocks/>
            </p:cNvSpPr>
            <p:nvPr/>
          </p:nvSpPr>
          <p:spPr bwMode="auto">
            <a:xfrm>
              <a:off x="7744561" y="687506"/>
              <a:ext cx="100314" cy="608097"/>
            </a:xfrm>
            <a:custGeom>
              <a:avLst/>
              <a:gdLst>
                <a:gd name="T0" fmla="*/ 2147483647 w 88"/>
                <a:gd name="T1" fmla="*/ 2147483647 h 531"/>
                <a:gd name="T2" fmla="*/ 0 w 88"/>
                <a:gd name="T3" fmla="*/ 2147483647 h 531"/>
                <a:gd name="T4" fmla="*/ 2147483647 w 88"/>
                <a:gd name="T5" fmla="*/ 2147483647 h 531"/>
                <a:gd name="T6" fmla="*/ 2147483647 w 88"/>
                <a:gd name="T7" fmla="*/ 2147483647 h 531"/>
                <a:gd name="T8" fmla="*/ 2147483647 w 88"/>
                <a:gd name="T9" fmla="*/ 2147483647 h 531"/>
                <a:gd name="T10" fmla="*/ 2147483647 w 88"/>
                <a:gd name="T11" fmla="*/ 2147483647 h 531"/>
                <a:gd name="T12" fmla="*/ 2147483647 w 88"/>
                <a:gd name="T13" fmla="*/ 2147483647 h 531"/>
                <a:gd name="T14" fmla="*/ 2147483647 w 88"/>
                <a:gd name="T15" fmla="*/ 2147483647 h 531"/>
                <a:gd name="T16" fmla="*/ 2147483647 w 88"/>
                <a:gd name="T17" fmla="*/ 2147483647 h 531"/>
                <a:gd name="T18" fmla="*/ 2147483647 w 88"/>
                <a:gd name="T19" fmla="*/ 2147483647 h 531"/>
                <a:gd name="T20" fmla="*/ 2147483647 w 88"/>
                <a:gd name="T21" fmla="*/ 2147483647 h 531"/>
                <a:gd name="T22" fmla="*/ 2147483647 w 88"/>
                <a:gd name="T23" fmla="*/ 2147483647 h 531"/>
                <a:gd name="T24" fmla="*/ 2147483647 w 88"/>
                <a:gd name="T25" fmla="*/ 2147483647 h 531"/>
                <a:gd name="T26" fmla="*/ 2147483647 w 88"/>
                <a:gd name="T27" fmla="*/ 2147483647 h 531"/>
                <a:gd name="T28" fmla="*/ 2147483647 w 88"/>
                <a:gd name="T29" fmla="*/ 2147483647 h 531"/>
                <a:gd name="T30" fmla="*/ 2147483647 w 88"/>
                <a:gd name="T31" fmla="*/ 2147483647 h 531"/>
                <a:gd name="T32" fmla="*/ 2147483647 w 88"/>
                <a:gd name="T33" fmla="*/ 2147483647 h 531"/>
                <a:gd name="T34" fmla="*/ 2147483647 w 88"/>
                <a:gd name="T35" fmla="*/ 2147483647 h 531"/>
                <a:gd name="T36" fmla="*/ 2147483647 w 88"/>
                <a:gd name="T37" fmla="*/ 2147483647 h 531"/>
                <a:gd name="T38" fmla="*/ 2147483647 w 88"/>
                <a:gd name="T39" fmla="*/ 2147483647 h 531"/>
                <a:gd name="T40" fmla="*/ 2147483647 w 88"/>
                <a:gd name="T41" fmla="*/ 2147483647 h 531"/>
                <a:gd name="T42" fmla="*/ 2147483647 w 88"/>
                <a:gd name="T43" fmla="*/ 2147483647 h 531"/>
                <a:gd name="T44" fmla="*/ 2147483647 w 88"/>
                <a:gd name="T45" fmla="*/ 2147483647 h 531"/>
                <a:gd name="T46" fmla="*/ 2147483647 w 88"/>
                <a:gd name="T47" fmla="*/ 2147483647 h 531"/>
                <a:gd name="T48" fmla="*/ 2147483647 w 88"/>
                <a:gd name="T49" fmla="*/ 2147483647 h 531"/>
                <a:gd name="T50" fmla="*/ 2147483647 w 88"/>
                <a:gd name="T51" fmla="*/ 2147483647 h 531"/>
                <a:gd name="T52" fmla="*/ 2147483647 w 88"/>
                <a:gd name="T53" fmla="*/ 2147483647 h 531"/>
                <a:gd name="T54" fmla="*/ 2147483647 w 88"/>
                <a:gd name="T55" fmla="*/ 2147483647 h 531"/>
                <a:gd name="T56" fmla="*/ 2147483647 w 88"/>
                <a:gd name="T57" fmla="*/ 2147483647 h 531"/>
                <a:gd name="T58" fmla="*/ 2147483647 w 88"/>
                <a:gd name="T59" fmla="*/ 2147483647 h 531"/>
                <a:gd name="T60" fmla="*/ 2147483647 w 88"/>
                <a:gd name="T61" fmla="*/ 0 h 531"/>
                <a:gd name="T62" fmla="*/ 2147483647 w 88"/>
                <a:gd name="T63" fmla="*/ 0 h 531"/>
                <a:gd name="T64" fmla="*/ 2147483647 w 88"/>
                <a:gd name="T65" fmla="*/ 2147483647 h 53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8"/>
                <a:gd name="T100" fmla="*/ 0 h 531"/>
                <a:gd name="T101" fmla="*/ 88 w 88"/>
                <a:gd name="T102" fmla="*/ 531 h 53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8" h="531">
                  <a:moveTo>
                    <a:pt x="12" y="3"/>
                  </a:moveTo>
                  <a:lnTo>
                    <a:pt x="6" y="25"/>
                  </a:lnTo>
                  <a:lnTo>
                    <a:pt x="2" y="48"/>
                  </a:lnTo>
                  <a:lnTo>
                    <a:pt x="0" y="71"/>
                  </a:lnTo>
                  <a:lnTo>
                    <a:pt x="2" y="94"/>
                  </a:lnTo>
                  <a:lnTo>
                    <a:pt x="5" y="111"/>
                  </a:lnTo>
                  <a:lnTo>
                    <a:pt x="9" y="127"/>
                  </a:lnTo>
                  <a:lnTo>
                    <a:pt x="14" y="143"/>
                  </a:lnTo>
                  <a:lnTo>
                    <a:pt x="18" y="160"/>
                  </a:lnTo>
                  <a:lnTo>
                    <a:pt x="23" y="176"/>
                  </a:lnTo>
                  <a:lnTo>
                    <a:pt x="28" y="192"/>
                  </a:lnTo>
                  <a:lnTo>
                    <a:pt x="32" y="209"/>
                  </a:lnTo>
                  <a:lnTo>
                    <a:pt x="35" y="225"/>
                  </a:lnTo>
                  <a:lnTo>
                    <a:pt x="39" y="248"/>
                  </a:lnTo>
                  <a:lnTo>
                    <a:pt x="43" y="269"/>
                  </a:lnTo>
                  <a:lnTo>
                    <a:pt x="47" y="289"/>
                  </a:lnTo>
                  <a:lnTo>
                    <a:pt x="51" y="307"/>
                  </a:lnTo>
                  <a:lnTo>
                    <a:pt x="55" y="325"/>
                  </a:lnTo>
                  <a:lnTo>
                    <a:pt x="58" y="342"/>
                  </a:lnTo>
                  <a:lnTo>
                    <a:pt x="62" y="360"/>
                  </a:lnTo>
                  <a:lnTo>
                    <a:pt x="67" y="379"/>
                  </a:lnTo>
                  <a:lnTo>
                    <a:pt x="71" y="397"/>
                  </a:lnTo>
                  <a:lnTo>
                    <a:pt x="74" y="416"/>
                  </a:lnTo>
                  <a:lnTo>
                    <a:pt x="77" y="435"/>
                  </a:lnTo>
                  <a:lnTo>
                    <a:pt x="79" y="454"/>
                  </a:lnTo>
                  <a:lnTo>
                    <a:pt x="81" y="473"/>
                  </a:lnTo>
                  <a:lnTo>
                    <a:pt x="82" y="492"/>
                  </a:lnTo>
                  <a:lnTo>
                    <a:pt x="83" y="511"/>
                  </a:lnTo>
                  <a:lnTo>
                    <a:pt x="84" y="530"/>
                  </a:lnTo>
                  <a:lnTo>
                    <a:pt x="85" y="531"/>
                  </a:lnTo>
                  <a:lnTo>
                    <a:pt x="86" y="531"/>
                  </a:lnTo>
                  <a:lnTo>
                    <a:pt x="86" y="530"/>
                  </a:lnTo>
                  <a:lnTo>
                    <a:pt x="87" y="529"/>
                  </a:lnTo>
                  <a:lnTo>
                    <a:pt x="88" y="493"/>
                  </a:lnTo>
                  <a:lnTo>
                    <a:pt x="86" y="458"/>
                  </a:lnTo>
                  <a:lnTo>
                    <a:pt x="83" y="424"/>
                  </a:lnTo>
                  <a:lnTo>
                    <a:pt x="77" y="390"/>
                  </a:lnTo>
                  <a:lnTo>
                    <a:pt x="70" y="357"/>
                  </a:lnTo>
                  <a:lnTo>
                    <a:pt x="63" y="325"/>
                  </a:lnTo>
                  <a:lnTo>
                    <a:pt x="55" y="292"/>
                  </a:lnTo>
                  <a:lnTo>
                    <a:pt x="47" y="259"/>
                  </a:lnTo>
                  <a:lnTo>
                    <a:pt x="44" y="242"/>
                  </a:lnTo>
                  <a:lnTo>
                    <a:pt x="41" y="224"/>
                  </a:lnTo>
                  <a:lnTo>
                    <a:pt x="37" y="207"/>
                  </a:lnTo>
                  <a:lnTo>
                    <a:pt x="32" y="190"/>
                  </a:lnTo>
                  <a:lnTo>
                    <a:pt x="30" y="183"/>
                  </a:lnTo>
                  <a:lnTo>
                    <a:pt x="28" y="175"/>
                  </a:lnTo>
                  <a:lnTo>
                    <a:pt x="25" y="168"/>
                  </a:lnTo>
                  <a:lnTo>
                    <a:pt x="23" y="160"/>
                  </a:lnTo>
                  <a:lnTo>
                    <a:pt x="21" y="152"/>
                  </a:lnTo>
                  <a:lnTo>
                    <a:pt x="19" y="145"/>
                  </a:lnTo>
                  <a:lnTo>
                    <a:pt x="17" y="137"/>
                  </a:lnTo>
                  <a:lnTo>
                    <a:pt x="15" y="129"/>
                  </a:lnTo>
                  <a:lnTo>
                    <a:pt x="11" y="112"/>
                  </a:lnTo>
                  <a:lnTo>
                    <a:pt x="7" y="96"/>
                  </a:lnTo>
                  <a:lnTo>
                    <a:pt x="5" y="79"/>
                  </a:lnTo>
                  <a:lnTo>
                    <a:pt x="4" y="62"/>
                  </a:lnTo>
                  <a:lnTo>
                    <a:pt x="6" y="47"/>
                  </a:lnTo>
                  <a:lnTo>
                    <a:pt x="10" y="32"/>
                  </a:lnTo>
                  <a:lnTo>
                    <a:pt x="14" y="17"/>
                  </a:lnTo>
                  <a:lnTo>
                    <a:pt x="18" y="3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98" name="Freeform 35"/>
            <p:cNvSpPr>
              <a:spLocks/>
            </p:cNvSpPr>
            <p:nvPr/>
          </p:nvSpPr>
          <p:spPr bwMode="auto">
            <a:xfrm>
              <a:off x="7731476" y="667138"/>
              <a:ext cx="178820" cy="654652"/>
            </a:xfrm>
            <a:custGeom>
              <a:avLst/>
              <a:gdLst>
                <a:gd name="T0" fmla="*/ 0 w 157"/>
                <a:gd name="T1" fmla="*/ 2147483647 h 572"/>
                <a:gd name="T2" fmla="*/ 2147483647 w 157"/>
                <a:gd name="T3" fmla="*/ 2147483647 h 572"/>
                <a:gd name="T4" fmla="*/ 2147483647 w 157"/>
                <a:gd name="T5" fmla="*/ 2147483647 h 572"/>
                <a:gd name="T6" fmla="*/ 2147483647 w 157"/>
                <a:gd name="T7" fmla="*/ 2147483647 h 572"/>
                <a:gd name="T8" fmla="*/ 2147483647 w 157"/>
                <a:gd name="T9" fmla="*/ 2147483647 h 572"/>
                <a:gd name="T10" fmla="*/ 2147483647 w 157"/>
                <a:gd name="T11" fmla="*/ 2147483647 h 572"/>
                <a:gd name="T12" fmla="*/ 2147483647 w 157"/>
                <a:gd name="T13" fmla="*/ 2147483647 h 572"/>
                <a:gd name="T14" fmla="*/ 2147483647 w 157"/>
                <a:gd name="T15" fmla="*/ 2147483647 h 572"/>
                <a:gd name="T16" fmla="*/ 2147483647 w 157"/>
                <a:gd name="T17" fmla="*/ 2147483647 h 572"/>
                <a:gd name="T18" fmla="*/ 2147483647 w 157"/>
                <a:gd name="T19" fmla="*/ 2147483647 h 572"/>
                <a:gd name="T20" fmla="*/ 2147483647 w 157"/>
                <a:gd name="T21" fmla="*/ 2147483647 h 572"/>
                <a:gd name="T22" fmla="*/ 2147483647 w 157"/>
                <a:gd name="T23" fmla="*/ 2147483647 h 572"/>
                <a:gd name="T24" fmla="*/ 2147483647 w 157"/>
                <a:gd name="T25" fmla="*/ 2147483647 h 572"/>
                <a:gd name="T26" fmla="*/ 2147483647 w 157"/>
                <a:gd name="T27" fmla="*/ 2147483647 h 572"/>
                <a:gd name="T28" fmla="*/ 2147483647 w 157"/>
                <a:gd name="T29" fmla="*/ 2147483647 h 572"/>
                <a:gd name="T30" fmla="*/ 2147483647 w 157"/>
                <a:gd name="T31" fmla="*/ 2147483647 h 572"/>
                <a:gd name="T32" fmla="*/ 2147483647 w 157"/>
                <a:gd name="T33" fmla="*/ 2147483647 h 572"/>
                <a:gd name="T34" fmla="*/ 2147483647 w 157"/>
                <a:gd name="T35" fmla="*/ 2147483647 h 572"/>
                <a:gd name="T36" fmla="*/ 2147483647 w 157"/>
                <a:gd name="T37" fmla="*/ 2147483647 h 572"/>
                <a:gd name="T38" fmla="*/ 2147483647 w 157"/>
                <a:gd name="T39" fmla="*/ 2147483647 h 572"/>
                <a:gd name="T40" fmla="*/ 2147483647 w 157"/>
                <a:gd name="T41" fmla="*/ 2147483647 h 572"/>
                <a:gd name="T42" fmla="*/ 2147483647 w 157"/>
                <a:gd name="T43" fmla="*/ 2147483647 h 572"/>
                <a:gd name="T44" fmla="*/ 2147483647 w 157"/>
                <a:gd name="T45" fmla="*/ 2147483647 h 572"/>
                <a:gd name="T46" fmla="*/ 2147483647 w 157"/>
                <a:gd name="T47" fmla="*/ 2147483647 h 572"/>
                <a:gd name="T48" fmla="*/ 2147483647 w 157"/>
                <a:gd name="T49" fmla="*/ 2147483647 h 572"/>
                <a:gd name="T50" fmla="*/ 2147483647 w 157"/>
                <a:gd name="T51" fmla="*/ 2147483647 h 572"/>
                <a:gd name="T52" fmla="*/ 2147483647 w 157"/>
                <a:gd name="T53" fmla="*/ 2147483647 h 572"/>
                <a:gd name="T54" fmla="*/ 2147483647 w 157"/>
                <a:gd name="T55" fmla="*/ 2147483647 h 572"/>
                <a:gd name="T56" fmla="*/ 2147483647 w 157"/>
                <a:gd name="T57" fmla="*/ 2147483647 h 572"/>
                <a:gd name="T58" fmla="*/ 2147483647 w 157"/>
                <a:gd name="T59" fmla="*/ 2147483647 h 572"/>
                <a:gd name="T60" fmla="*/ 2147483647 w 157"/>
                <a:gd name="T61" fmla="*/ 2147483647 h 572"/>
                <a:gd name="T62" fmla="*/ 2147483647 w 157"/>
                <a:gd name="T63" fmla="*/ 2147483647 h 572"/>
                <a:gd name="T64" fmla="*/ 2147483647 w 157"/>
                <a:gd name="T65" fmla="*/ 2147483647 h 572"/>
                <a:gd name="T66" fmla="*/ 2147483647 w 157"/>
                <a:gd name="T67" fmla="*/ 2147483647 h 572"/>
                <a:gd name="T68" fmla="*/ 2147483647 w 157"/>
                <a:gd name="T69" fmla="*/ 2147483647 h 572"/>
                <a:gd name="T70" fmla="*/ 2147483647 w 157"/>
                <a:gd name="T71" fmla="*/ 2147483647 h 572"/>
                <a:gd name="T72" fmla="*/ 2147483647 w 157"/>
                <a:gd name="T73" fmla="*/ 2147483647 h 572"/>
                <a:gd name="T74" fmla="*/ 2147483647 w 157"/>
                <a:gd name="T75" fmla="*/ 2147483647 h 572"/>
                <a:gd name="T76" fmla="*/ 2147483647 w 157"/>
                <a:gd name="T77" fmla="*/ 2147483647 h 572"/>
                <a:gd name="T78" fmla="*/ 2147483647 w 157"/>
                <a:gd name="T79" fmla="*/ 2147483647 h 572"/>
                <a:gd name="T80" fmla="*/ 2147483647 w 157"/>
                <a:gd name="T81" fmla="*/ 2147483647 h 572"/>
                <a:gd name="T82" fmla="*/ 2147483647 w 157"/>
                <a:gd name="T83" fmla="*/ 2147483647 h 572"/>
                <a:gd name="T84" fmla="*/ 2147483647 w 157"/>
                <a:gd name="T85" fmla="*/ 2147483647 h 572"/>
                <a:gd name="T86" fmla="*/ 2147483647 w 157"/>
                <a:gd name="T87" fmla="*/ 2147483647 h 572"/>
                <a:gd name="T88" fmla="*/ 2147483647 w 157"/>
                <a:gd name="T89" fmla="*/ 2147483647 h 572"/>
                <a:gd name="T90" fmla="*/ 2147483647 w 157"/>
                <a:gd name="T91" fmla="*/ 2147483647 h 572"/>
                <a:gd name="T92" fmla="*/ 2147483647 w 157"/>
                <a:gd name="T93" fmla="*/ 2147483647 h 572"/>
                <a:gd name="T94" fmla="*/ 2147483647 w 157"/>
                <a:gd name="T95" fmla="*/ 2147483647 h 572"/>
                <a:gd name="T96" fmla="*/ 2147483647 w 157"/>
                <a:gd name="T97" fmla="*/ 2147483647 h 572"/>
                <a:gd name="T98" fmla="*/ 2147483647 w 157"/>
                <a:gd name="T99" fmla="*/ 2147483647 h 572"/>
                <a:gd name="T100" fmla="*/ 2147483647 w 157"/>
                <a:gd name="T101" fmla="*/ 2147483647 h 572"/>
                <a:gd name="T102" fmla="*/ 2147483647 w 157"/>
                <a:gd name="T103" fmla="*/ 2147483647 h 572"/>
                <a:gd name="T104" fmla="*/ 2147483647 w 157"/>
                <a:gd name="T105" fmla="*/ 2147483647 h 572"/>
                <a:gd name="T106" fmla="*/ 2147483647 w 157"/>
                <a:gd name="T107" fmla="*/ 0 h 572"/>
                <a:gd name="T108" fmla="*/ 2147483647 w 157"/>
                <a:gd name="T109" fmla="*/ 2147483647 h 572"/>
                <a:gd name="T110" fmla="*/ 0 w 157"/>
                <a:gd name="T111" fmla="*/ 2147483647 h 572"/>
                <a:gd name="T112" fmla="*/ 0 w 157"/>
                <a:gd name="T113" fmla="*/ 2147483647 h 572"/>
                <a:gd name="T114" fmla="*/ 0 w 157"/>
                <a:gd name="T115" fmla="*/ 2147483647 h 57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57"/>
                <a:gd name="T175" fmla="*/ 0 h 572"/>
                <a:gd name="T176" fmla="*/ 157 w 157"/>
                <a:gd name="T177" fmla="*/ 572 h 57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57" h="572">
                  <a:moveTo>
                    <a:pt x="0" y="5"/>
                  </a:moveTo>
                  <a:lnTo>
                    <a:pt x="11" y="18"/>
                  </a:lnTo>
                  <a:lnTo>
                    <a:pt x="21" y="31"/>
                  </a:lnTo>
                  <a:lnTo>
                    <a:pt x="32" y="45"/>
                  </a:lnTo>
                  <a:lnTo>
                    <a:pt x="41" y="59"/>
                  </a:lnTo>
                  <a:lnTo>
                    <a:pt x="49" y="74"/>
                  </a:lnTo>
                  <a:lnTo>
                    <a:pt x="58" y="88"/>
                  </a:lnTo>
                  <a:lnTo>
                    <a:pt x="66" y="103"/>
                  </a:lnTo>
                  <a:lnTo>
                    <a:pt x="74" y="118"/>
                  </a:lnTo>
                  <a:lnTo>
                    <a:pt x="81" y="133"/>
                  </a:lnTo>
                  <a:lnTo>
                    <a:pt x="89" y="149"/>
                  </a:lnTo>
                  <a:lnTo>
                    <a:pt x="96" y="165"/>
                  </a:lnTo>
                  <a:lnTo>
                    <a:pt x="103" y="181"/>
                  </a:lnTo>
                  <a:lnTo>
                    <a:pt x="109" y="197"/>
                  </a:lnTo>
                  <a:lnTo>
                    <a:pt x="115" y="214"/>
                  </a:lnTo>
                  <a:lnTo>
                    <a:pt x="121" y="230"/>
                  </a:lnTo>
                  <a:lnTo>
                    <a:pt x="126" y="246"/>
                  </a:lnTo>
                  <a:lnTo>
                    <a:pt x="135" y="286"/>
                  </a:lnTo>
                  <a:lnTo>
                    <a:pt x="143" y="327"/>
                  </a:lnTo>
                  <a:lnTo>
                    <a:pt x="148" y="367"/>
                  </a:lnTo>
                  <a:lnTo>
                    <a:pt x="151" y="408"/>
                  </a:lnTo>
                  <a:lnTo>
                    <a:pt x="152" y="449"/>
                  </a:lnTo>
                  <a:lnTo>
                    <a:pt x="151" y="490"/>
                  </a:lnTo>
                  <a:lnTo>
                    <a:pt x="148" y="531"/>
                  </a:lnTo>
                  <a:lnTo>
                    <a:pt x="142" y="571"/>
                  </a:lnTo>
                  <a:lnTo>
                    <a:pt x="142" y="572"/>
                  </a:lnTo>
                  <a:lnTo>
                    <a:pt x="143" y="572"/>
                  </a:lnTo>
                  <a:lnTo>
                    <a:pt x="144" y="571"/>
                  </a:lnTo>
                  <a:lnTo>
                    <a:pt x="150" y="532"/>
                  </a:lnTo>
                  <a:lnTo>
                    <a:pt x="154" y="493"/>
                  </a:lnTo>
                  <a:lnTo>
                    <a:pt x="157" y="453"/>
                  </a:lnTo>
                  <a:lnTo>
                    <a:pt x="157" y="414"/>
                  </a:lnTo>
                  <a:lnTo>
                    <a:pt x="155" y="374"/>
                  </a:lnTo>
                  <a:lnTo>
                    <a:pt x="152" y="335"/>
                  </a:lnTo>
                  <a:lnTo>
                    <a:pt x="146" y="296"/>
                  </a:lnTo>
                  <a:lnTo>
                    <a:pt x="138" y="257"/>
                  </a:lnTo>
                  <a:lnTo>
                    <a:pt x="133" y="239"/>
                  </a:lnTo>
                  <a:lnTo>
                    <a:pt x="127" y="220"/>
                  </a:lnTo>
                  <a:lnTo>
                    <a:pt x="120" y="202"/>
                  </a:lnTo>
                  <a:lnTo>
                    <a:pt x="114" y="184"/>
                  </a:lnTo>
                  <a:lnTo>
                    <a:pt x="105" y="166"/>
                  </a:lnTo>
                  <a:lnTo>
                    <a:pt x="98" y="148"/>
                  </a:lnTo>
                  <a:lnTo>
                    <a:pt x="89" y="131"/>
                  </a:lnTo>
                  <a:lnTo>
                    <a:pt x="81" y="113"/>
                  </a:lnTo>
                  <a:lnTo>
                    <a:pt x="73" y="98"/>
                  </a:lnTo>
                  <a:lnTo>
                    <a:pt x="65" y="83"/>
                  </a:lnTo>
                  <a:lnTo>
                    <a:pt x="56" y="68"/>
                  </a:lnTo>
                  <a:lnTo>
                    <a:pt x="47" y="54"/>
                  </a:lnTo>
                  <a:lnTo>
                    <a:pt x="37" y="40"/>
                  </a:lnTo>
                  <a:lnTo>
                    <a:pt x="26" y="26"/>
                  </a:lnTo>
                  <a:lnTo>
                    <a:pt x="15" y="14"/>
                  </a:lnTo>
                  <a:lnTo>
                    <a:pt x="4" y="1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99" name="Freeform 36"/>
            <p:cNvSpPr>
              <a:spLocks/>
            </p:cNvSpPr>
            <p:nvPr/>
          </p:nvSpPr>
          <p:spPr bwMode="auto">
            <a:xfrm>
              <a:off x="7744561" y="684596"/>
              <a:ext cx="124303" cy="660471"/>
            </a:xfrm>
            <a:custGeom>
              <a:avLst/>
              <a:gdLst>
                <a:gd name="T0" fmla="*/ 0 w 109"/>
                <a:gd name="T1" fmla="*/ 2147483647 h 577"/>
                <a:gd name="T2" fmla="*/ 2147483647 w 109"/>
                <a:gd name="T3" fmla="*/ 2147483647 h 577"/>
                <a:gd name="T4" fmla="*/ 2147483647 w 109"/>
                <a:gd name="T5" fmla="*/ 2147483647 h 577"/>
                <a:gd name="T6" fmla="*/ 2147483647 w 109"/>
                <a:gd name="T7" fmla="*/ 2147483647 h 577"/>
                <a:gd name="T8" fmla="*/ 2147483647 w 109"/>
                <a:gd name="T9" fmla="*/ 2147483647 h 577"/>
                <a:gd name="T10" fmla="*/ 2147483647 w 109"/>
                <a:gd name="T11" fmla="*/ 2147483647 h 577"/>
                <a:gd name="T12" fmla="*/ 2147483647 w 109"/>
                <a:gd name="T13" fmla="*/ 2147483647 h 577"/>
                <a:gd name="T14" fmla="*/ 2147483647 w 109"/>
                <a:gd name="T15" fmla="*/ 2147483647 h 577"/>
                <a:gd name="T16" fmla="*/ 2147483647 w 109"/>
                <a:gd name="T17" fmla="*/ 2147483647 h 577"/>
                <a:gd name="T18" fmla="*/ 2147483647 w 109"/>
                <a:gd name="T19" fmla="*/ 2147483647 h 577"/>
                <a:gd name="T20" fmla="*/ 2147483647 w 109"/>
                <a:gd name="T21" fmla="*/ 2147483647 h 577"/>
                <a:gd name="T22" fmla="*/ 2147483647 w 109"/>
                <a:gd name="T23" fmla="*/ 2147483647 h 577"/>
                <a:gd name="T24" fmla="*/ 2147483647 w 109"/>
                <a:gd name="T25" fmla="*/ 2147483647 h 577"/>
                <a:gd name="T26" fmla="*/ 2147483647 w 109"/>
                <a:gd name="T27" fmla="*/ 2147483647 h 577"/>
                <a:gd name="T28" fmla="*/ 2147483647 w 109"/>
                <a:gd name="T29" fmla="*/ 2147483647 h 577"/>
                <a:gd name="T30" fmla="*/ 2147483647 w 109"/>
                <a:gd name="T31" fmla="*/ 2147483647 h 577"/>
                <a:gd name="T32" fmla="*/ 2147483647 w 109"/>
                <a:gd name="T33" fmla="*/ 2147483647 h 577"/>
                <a:gd name="T34" fmla="*/ 2147483647 w 109"/>
                <a:gd name="T35" fmla="*/ 2147483647 h 577"/>
                <a:gd name="T36" fmla="*/ 2147483647 w 109"/>
                <a:gd name="T37" fmla="*/ 2147483647 h 577"/>
                <a:gd name="T38" fmla="*/ 2147483647 w 109"/>
                <a:gd name="T39" fmla="*/ 2147483647 h 577"/>
                <a:gd name="T40" fmla="*/ 2147483647 w 109"/>
                <a:gd name="T41" fmla="*/ 2147483647 h 577"/>
                <a:gd name="T42" fmla="*/ 2147483647 w 109"/>
                <a:gd name="T43" fmla="*/ 2147483647 h 577"/>
                <a:gd name="T44" fmla="*/ 2147483647 w 109"/>
                <a:gd name="T45" fmla="*/ 2147483647 h 577"/>
                <a:gd name="T46" fmla="*/ 2147483647 w 109"/>
                <a:gd name="T47" fmla="*/ 2147483647 h 577"/>
                <a:gd name="T48" fmla="*/ 2147483647 w 109"/>
                <a:gd name="T49" fmla="*/ 2147483647 h 577"/>
                <a:gd name="T50" fmla="*/ 2147483647 w 109"/>
                <a:gd name="T51" fmla="*/ 2147483647 h 577"/>
                <a:gd name="T52" fmla="*/ 2147483647 w 109"/>
                <a:gd name="T53" fmla="*/ 2147483647 h 577"/>
                <a:gd name="T54" fmla="*/ 2147483647 w 109"/>
                <a:gd name="T55" fmla="*/ 2147483647 h 577"/>
                <a:gd name="T56" fmla="*/ 2147483647 w 109"/>
                <a:gd name="T57" fmla="*/ 2147483647 h 577"/>
                <a:gd name="T58" fmla="*/ 2147483647 w 109"/>
                <a:gd name="T59" fmla="*/ 2147483647 h 577"/>
                <a:gd name="T60" fmla="*/ 2147483647 w 109"/>
                <a:gd name="T61" fmla="*/ 2147483647 h 577"/>
                <a:gd name="T62" fmla="*/ 2147483647 w 109"/>
                <a:gd name="T63" fmla="*/ 2147483647 h 577"/>
                <a:gd name="T64" fmla="*/ 2147483647 w 109"/>
                <a:gd name="T65" fmla="*/ 2147483647 h 577"/>
                <a:gd name="T66" fmla="*/ 2147483647 w 109"/>
                <a:gd name="T67" fmla="*/ 2147483647 h 577"/>
                <a:gd name="T68" fmla="*/ 2147483647 w 109"/>
                <a:gd name="T69" fmla="*/ 2147483647 h 577"/>
                <a:gd name="T70" fmla="*/ 2147483647 w 109"/>
                <a:gd name="T71" fmla="*/ 2147483647 h 577"/>
                <a:gd name="T72" fmla="*/ 2147483647 w 109"/>
                <a:gd name="T73" fmla="*/ 2147483647 h 577"/>
                <a:gd name="T74" fmla="*/ 2147483647 w 109"/>
                <a:gd name="T75" fmla="*/ 2147483647 h 577"/>
                <a:gd name="T76" fmla="*/ 2147483647 w 109"/>
                <a:gd name="T77" fmla="*/ 2147483647 h 577"/>
                <a:gd name="T78" fmla="*/ 2147483647 w 109"/>
                <a:gd name="T79" fmla="*/ 2147483647 h 577"/>
                <a:gd name="T80" fmla="*/ 2147483647 w 109"/>
                <a:gd name="T81" fmla="*/ 2147483647 h 577"/>
                <a:gd name="T82" fmla="*/ 2147483647 w 109"/>
                <a:gd name="T83" fmla="*/ 2147483647 h 577"/>
                <a:gd name="T84" fmla="*/ 2147483647 w 109"/>
                <a:gd name="T85" fmla="*/ 2147483647 h 577"/>
                <a:gd name="T86" fmla="*/ 2147483647 w 109"/>
                <a:gd name="T87" fmla="*/ 2147483647 h 577"/>
                <a:gd name="T88" fmla="*/ 2147483647 w 109"/>
                <a:gd name="T89" fmla="*/ 2147483647 h 577"/>
                <a:gd name="T90" fmla="*/ 2147483647 w 109"/>
                <a:gd name="T91" fmla="*/ 2147483647 h 577"/>
                <a:gd name="T92" fmla="*/ 2147483647 w 109"/>
                <a:gd name="T93" fmla="*/ 2147483647 h 577"/>
                <a:gd name="T94" fmla="*/ 2147483647 w 109"/>
                <a:gd name="T95" fmla="*/ 2147483647 h 577"/>
                <a:gd name="T96" fmla="*/ 2147483647 w 109"/>
                <a:gd name="T97" fmla="*/ 2147483647 h 577"/>
                <a:gd name="T98" fmla="*/ 2147483647 w 109"/>
                <a:gd name="T99" fmla="*/ 2147483647 h 577"/>
                <a:gd name="T100" fmla="*/ 2147483647 w 109"/>
                <a:gd name="T101" fmla="*/ 2147483647 h 577"/>
                <a:gd name="T102" fmla="*/ 2147483647 w 109"/>
                <a:gd name="T103" fmla="*/ 2147483647 h 577"/>
                <a:gd name="T104" fmla="*/ 2147483647 w 109"/>
                <a:gd name="T105" fmla="*/ 2147483647 h 577"/>
                <a:gd name="T106" fmla="*/ 2147483647 w 109"/>
                <a:gd name="T107" fmla="*/ 2147483647 h 577"/>
                <a:gd name="T108" fmla="*/ 2147483647 w 109"/>
                <a:gd name="T109" fmla="*/ 2147483647 h 577"/>
                <a:gd name="T110" fmla="*/ 2147483647 w 109"/>
                <a:gd name="T111" fmla="*/ 2147483647 h 577"/>
                <a:gd name="T112" fmla="*/ 2147483647 w 109"/>
                <a:gd name="T113" fmla="*/ 2147483647 h 577"/>
                <a:gd name="T114" fmla="*/ 2147483647 w 109"/>
                <a:gd name="T115" fmla="*/ 0 h 577"/>
                <a:gd name="T116" fmla="*/ 2147483647 w 109"/>
                <a:gd name="T117" fmla="*/ 0 h 577"/>
                <a:gd name="T118" fmla="*/ 0 w 109"/>
                <a:gd name="T119" fmla="*/ 2147483647 h 577"/>
                <a:gd name="T120" fmla="*/ 0 w 109"/>
                <a:gd name="T121" fmla="*/ 2147483647 h 577"/>
                <a:gd name="T122" fmla="*/ 0 w 109"/>
                <a:gd name="T123" fmla="*/ 2147483647 h 57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9"/>
                <a:gd name="T187" fmla="*/ 0 h 577"/>
                <a:gd name="T188" fmla="*/ 109 w 109"/>
                <a:gd name="T189" fmla="*/ 577 h 57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9" h="577">
                  <a:moveTo>
                    <a:pt x="0" y="2"/>
                  </a:moveTo>
                  <a:lnTo>
                    <a:pt x="3" y="19"/>
                  </a:lnTo>
                  <a:lnTo>
                    <a:pt x="6" y="36"/>
                  </a:lnTo>
                  <a:lnTo>
                    <a:pt x="8" y="54"/>
                  </a:lnTo>
                  <a:lnTo>
                    <a:pt x="12" y="71"/>
                  </a:lnTo>
                  <a:lnTo>
                    <a:pt x="15" y="88"/>
                  </a:lnTo>
                  <a:lnTo>
                    <a:pt x="19" y="106"/>
                  </a:lnTo>
                  <a:lnTo>
                    <a:pt x="25" y="122"/>
                  </a:lnTo>
                  <a:lnTo>
                    <a:pt x="30" y="139"/>
                  </a:lnTo>
                  <a:lnTo>
                    <a:pt x="36" y="157"/>
                  </a:lnTo>
                  <a:lnTo>
                    <a:pt x="43" y="175"/>
                  </a:lnTo>
                  <a:lnTo>
                    <a:pt x="49" y="194"/>
                  </a:lnTo>
                  <a:lnTo>
                    <a:pt x="55" y="212"/>
                  </a:lnTo>
                  <a:lnTo>
                    <a:pt x="62" y="230"/>
                  </a:lnTo>
                  <a:lnTo>
                    <a:pt x="67" y="248"/>
                  </a:lnTo>
                  <a:lnTo>
                    <a:pt x="73" y="266"/>
                  </a:lnTo>
                  <a:lnTo>
                    <a:pt x="79" y="285"/>
                  </a:lnTo>
                  <a:lnTo>
                    <a:pt x="88" y="320"/>
                  </a:lnTo>
                  <a:lnTo>
                    <a:pt x="96" y="356"/>
                  </a:lnTo>
                  <a:lnTo>
                    <a:pt x="102" y="393"/>
                  </a:lnTo>
                  <a:lnTo>
                    <a:pt x="105" y="430"/>
                  </a:lnTo>
                  <a:lnTo>
                    <a:pt x="107" y="467"/>
                  </a:lnTo>
                  <a:lnTo>
                    <a:pt x="107" y="504"/>
                  </a:lnTo>
                  <a:lnTo>
                    <a:pt x="104" y="540"/>
                  </a:lnTo>
                  <a:lnTo>
                    <a:pt x="98" y="576"/>
                  </a:lnTo>
                  <a:lnTo>
                    <a:pt x="98" y="577"/>
                  </a:lnTo>
                  <a:lnTo>
                    <a:pt x="99" y="577"/>
                  </a:lnTo>
                  <a:lnTo>
                    <a:pt x="100" y="576"/>
                  </a:lnTo>
                  <a:lnTo>
                    <a:pt x="105" y="545"/>
                  </a:lnTo>
                  <a:lnTo>
                    <a:pt x="108" y="513"/>
                  </a:lnTo>
                  <a:lnTo>
                    <a:pt x="109" y="481"/>
                  </a:lnTo>
                  <a:lnTo>
                    <a:pt x="108" y="449"/>
                  </a:lnTo>
                  <a:lnTo>
                    <a:pt x="107" y="430"/>
                  </a:lnTo>
                  <a:lnTo>
                    <a:pt x="105" y="412"/>
                  </a:lnTo>
                  <a:lnTo>
                    <a:pt x="103" y="393"/>
                  </a:lnTo>
                  <a:lnTo>
                    <a:pt x="101" y="374"/>
                  </a:lnTo>
                  <a:lnTo>
                    <a:pt x="98" y="356"/>
                  </a:lnTo>
                  <a:lnTo>
                    <a:pt x="94" y="337"/>
                  </a:lnTo>
                  <a:lnTo>
                    <a:pt x="91" y="319"/>
                  </a:lnTo>
                  <a:lnTo>
                    <a:pt x="86" y="301"/>
                  </a:lnTo>
                  <a:lnTo>
                    <a:pt x="81" y="283"/>
                  </a:lnTo>
                  <a:lnTo>
                    <a:pt x="76" y="264"/>
                  </a:lnTo>
                  <a:lnTo>
                    <a:pt x="70" y="246"/>
                  </a:lnTo>
                  <a:lnTo>
                    <a:pt x="64" y="227"/>
                  </a:lnTo>
                  <a:lnTo>
                    <a:pt x="58" y="209"/>
                  </a:lnTo>
                  <a:lnTo>
                    <a:pt x="51" y="191"/>
                  </a:lnTo>
                  <a:lnTo>
                    <a:pt x="45" y="173"/>
                  </a:lnTo>
                  <a:lnTo>
                    <a:pt x="38" y="155"/>
                  </a:lnTo>
                  <a:lnTo>
                    <a:pt x="32" y="136"/>
                  </a:lnTo>
                  <a:lnTo>
                    <a:pt x="26" y="116"/>
                  </a:lnTo>
                  <a:lnTo>
                    <a:pt x="22" y="97"/>
                  </a:lnTo>
                  <a:lnTo>
                    <a:pt x="17" y="78"/>
                  </a:lnTo>
                  <a:lnTo>
                    <a:pt x="13" y="59"/>
                  </a:lnTo>
                  <a:lnTo>
                    <a:pt x="10" y="40"/>
                  </a:lnTo>
                  <a:lnTo>
                    <a:pt x="6" y="20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26"/>
          <p:cNvGrpSpPr>
            <a:grpSpLocks/>
          </p:cNvGrpSpPr>
          <p:nvPr/>
        </p:nvGrpSpPr>
        <p:grpSpPr bwMode="auto">
          <a:xfrm>
            <a:off x="889133" y="2336803"/>
            <a:ext cx="3284802" cy="1087967"/>
            <a:chOff x="513384" y="1463834"/>
            <a:chExt cx="3031740" cy="1087432"/>
          </a:xfrm>
        </p:grpSpPr>
        <p:grpSp>
          <p:nvGrpSpPr>
            <p:cNvPr id="4" name="Group 76"/>
            <p:cNvGrpSpPr/>
            <p:nvPr/>
          </p:nvGrpSpPr>
          <p:grpSpPr>
            <a:xfrm>
              <a:off x="1292317" y="1727199"/>
              <a:ext cx="694940" cy="824067"/>
              <a:chOff x="6954823" y="2774157"/>
              <a:chExt cx="1731264" cy="205295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" name="Group 23"/>
              <p:cNvGrpSpPr/>
              <p:nvPr/>
            </p:nvGrpSpPr>
            <p:grpSpPr>
              <a:xfrm>
                <a:off x="6954823" y="2966381"/>
                <a:ext cx="1731264" cy="1860726"/>
                <a:chOff x="969264" y="2090928"/>
                <a:chExt cx="1731264" cy="1860726"/>
              </a:xfrm>
            </p:grpSpPr>
            <p:pic>
              <p:nvPicPr>
                <p:cNvPr id="81" name="Picture 32" descr="storage_wh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69264" y="2090928"/>
                  <a:ext cx="1731264" cy="18607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2" name="Picture 20" descr="Tables: Table with Header with Row Being Removed"/>
                <p:cNvPicPr>
                  <a:picLocks noChangeAspect="1" noChangeArrowheads="1"/>
                </p:cNvPicPr>
                <p:nvPr/>
              </p:nvPicPr>
              <p:blipFill>
                <a:blip r:embed="rId5" cstate="screen"/>
                <a:srcRect/>
                <a:stretch>
                  <a:fillRect/>
                </a:stretch>
              </p:blipFill>
              <p:spPr bwMode="auto">
                <a:xfrm>
                  <a:off x="1354347" y="2575560"/>
                  <a:ext cx="1324845" cy="10467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79" name="Picture 78" descr="xeon5600.jp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83623" y="2848259"/>
                <a:ext cx="624230" cy="660806"/>
              </a:xfrm>
              <a:prstGeom prst="rect">
                <a:avLst/>
              </a:prstGeom>
            </p:spPr>
          </p:pic>
          <p:pic>
            <p:nvPicPr>
              <p:cNvPr id="80" name="Picture 79" descr="xeon5600.jp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627634" y="2774157"/>
                <a:ext cx="624230" cy="660806"/>
              </a:xfrm>
              <a:prstGeom prst="rect">
                <a:avLst/>
              </a:prstGeom>
            </p:spPr>
          </p:pic>
        </p:grpSp>
        <p:grpSp>
          <p:nvGrpSpPr>
            <p:cNvPr id="6" name="Group 82"/>
            <p:cNvGrpSpPr/>
            <p:nvPr/>
          </p:nvGrpSpPr>
          <p:grpSpPr>
            <a:xfrm>
              <a:off x="2071250" y="1727199"/>
              <a:ext cx="694940" cy="824067"/>
              <a:chOff x="6954823" y="2774157"/>
              <a:chExt cx="1731264" cy="205295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" name="Group 23"/>
              <p:cNvGrpSpPr/>
              <p:nvPr/>
            </p:nvGrpSpPr>
            <p:grpSpPr>
              <a:xfrm>
                <a:off x="6954823" y="2966381"/>
                <a:ext cx="1731264" cy="1860726"/>
                <a:chOff x="969264" y="2090928"/>
                <a:chExt cx="1731264" cy="1860726"/>
              </a:xfrm>
            </p:grpSpPr>
            <p:pic>
              <p:nvPicPr>
                <p:cNvPr id="87" name="Picture 32" descr="storage_wh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69264" y="2090928"/>
                  <a:ext cx="1731264" cy="18607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8" name="Picture 20" descr="Tables: Table with Header with Row Being Removed"/>
                <p:cNvPicPr>
                  <a:picLocks noChangeAspect="1" noChangeArrowheads="1"/>
                </p:cNvPicPr>
                <p:nvPr/>
              </p:nvPicPr>
              <p:blipFill>
                <a:blip r:embed="rId5" cstate="screen"/>
                <a:srcRect/>
                <a:stretch>
                  <a:fillRect/>
                </a:stretch>
              </p:blipFill>
              <p:spPr bwMode="auto">
                <a:xfrm>
                  <a:off x="1354347" y="2575560"/>
                  <a:ext cx="1324845" cy="10467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85" name="Picture 84" descr="xeon5600.jp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83623" y="2848259"/>
                <a:ext cx="624230" cy="660806"/>
              </a:xfrm>
              <a:prstGeom prst="rect">
                <a:avLst/>
              </a:prstGeom>
            </p:spPr>
          </p:pic>
          <p:pic>
            <p:nvPicPr>
              <p:cNvPr id="86" name="Picture 85" descr="xeon5600.jp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627634" y="2774157"/>
                <a:ext cx="624230" cy="660806"/>
              </a:xfrm>
              <a:prstGeom prst="rect">
                <a:avLst/>
              </a:prstGeom>
            </p:spPr>
          </p:pic>
        </p:grpSp>
        <p:grpSp>
          <p:nvGrpSpPr>
            <p:cNvPr id="8" name="Group 88"/>
            <p:cNvGrpSpPr/>
            <p:nvPr/>
          </p:nvGrpSpPr>
          <p:grpSpPr>
            <a:xfrm>
              <a:off x="2850184" y="1727199"/>
              <a:ext cx="694940" cy="824067"/>
              <a:chOff x="6954823" y="2774157"/>
              <a:chExt cx="1731264" cy="205295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" name="Group 23"/>
              <p:cNvGrpSpPr/>
              <p:nvPr/>
            </p:nvGrpSpPr>
            <p:grpSpPr>
              <a:xfrm>
                <a:off x="6954823" y="2966381"/>
                <a:ext cx="1731264" cy="1860726"/>
                <a:chOff x="969264" y="2090928"/>
                <a:chExt cx="1731264" cy="1860726"/>
              </a:xfrm>
            </p:grpSpPr>
            <p:pic>
              <p:nvPicPr>
                <p:cNvPr id="93" name="Picture 32" descr="storage_wh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69264" y="2090928"/>
                  <a:ext cx="1731264" cy="18607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4" name="Picture 20" descr="Tables: Table with Header with Row Being Removed"/>
                <p:cNvPicPr>
                  <a:picLocks noChangeAspect="1" noChangeArrowheads="1"/>
                </p:cNvPicPr>
                <p:nvPr/>
              </p:nvPicPr>
              <p:blipFill>
                <a:blip r:embed="rId5" cstate="screen"/>
                <a:srcRect/>
                <a:stretch>
                  <a:fillRect/>
                </a:stretch>
              </p:blipFill>
              <p:spPr bwMode="auto">
                <a:xfrm>
                  <a:off x="1354347" y="2575560"/>
                  <a:ext cx="1324845" cy="10467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91" name="Picture 90" descr="xeon5600.jp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83623" y="2848259"/>
                <a:ext cx="624230" cy="660806"/>
              </a:xfrm>
              <a:prstGeom prst="rect">
                <a:avLst/>
              </a:prstGeom>
            </p:spPr>
          </p:pic>
          <p:pic>
            <p:nvPicPr>
              <p:cNvPr id="92" name="Picture 91" descr="xeon5600.jp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627634" y="2774157"/>
                <a:ext cx="624230" cy="660806"/>
              </a:xfrm>
              <a:prstGeom prst="rect">
                <a:avLst/>
              </a:prstGeom>
            </p:spPr>
          </p:pic>
        </p:grpSp>
        <p:sp>
          <p:nvSpPr>
            <p:cNvPr id="18475" name="TextBox 94"/>
            <p:cNvSpPr txBox="1">
              <a:spLocks noChangeArrowheads="1"/>
            </p:cNvSpPr>
            <p:nvPr/>
          </p:nvSpPr>
          <p:spPr bwMode="auto">
            <a:xfrm>
              <a:off x="1035605" y="2041401"/>
              <a:ext cx="417460" cy="203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rgbClr val="667263"/>
                </a:buClr>
              </a:pPr>
              <a:r>
                <a:rPr lang="en-US">
                  <a:solidFill>
                    <a:srgbClr val="000000"/>
                  </a:solidFill>
                </a:rPr>
                <a:t>+</a:t>
              </a:r>
            </a:p>
          </p:txBody>
        </p:sp>
        <p:sp>
          <p:nvSpPr>
            <p:cNvPr id="18476" name="TextBox 95"/>
            <p:cNvSpPr txBox="1">
              <a:spLocks noChangeArrowheads="1"/>
            </p:cNvSpPr>
            <p:nvPr/>
          </p:nvSpPr>
          <p:spPr bwMode="auto">
            <a:xfrm>
              <a:off x="2591157" y="2041401"/>
              <a:ext cx="415872" cy="203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rgbClr val="667263"/>
                </a:buClr>
              </a:pPr>
              <a:r>
                <a:rPr lang="en-US">
                  <a:solidFill>
                    <a:srgbClr val="000000"/>
                  </a:solidFill>
                </a:rPr>
                <a:t>+</a:t>
              </a:r>
            </a:p>
          </p:txBody>
        </p:sp>
        <p:sp>
          <p:nvSpPr>
            <p:cNvPr id="18477" name="TextBox 96"/>
            <p:cNvSpPr txBox="1">
              <a:spLocks noChangeArrowheads="1"/>
            </p:cNvSpPr>
            <p:nvPr/>
          </p:nvSpPr>
          <p:spPr bwMode="auto">
            <a:xfrm>
              <a:off x="1813381" y="2041401"/>
              <a:ext cx="417460" cy="203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rgbClr val="667263"/>
                </a:buClr>
              </a:pPr>
              <a:r>
                <a:rPr lang="en-US">
                  <a:solidFill>
                    <a:srgbClr val="000000"/>
                  </a:solidFill>
                </a:rPr>
                <a:t>+</a:t>
              </a:r>
            </a:p>
          </p:txBody>
        </p:sp>
        <p:grpSp>
          <p:nvGrpSpPr>
            <p:cNvPr id="10" name="Group 106"/>
            <p:cNvGrpSpPr/>
            <p:nvPr/>
          </p:nvGrpSpPr>
          <p:grpSpPr>
            <a:xfrm>
              <a:off x="513384" y="1727199"/>
              <a:ext cx="694940" cy="824067"/>
              <a:chOff x="6954823" y="2774157"/>
              <a:chExt cx="1731264" cy="205295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" name="Group 23"/>
              <p:cNvGrpSpPr/>
              <p:nvPr/>
            </p:nvGrpSpPr>
            <p:grpSpPr>
              <a:xfrm>
                <a:off x="6954823" y="2966381"/>
                <a:ext cx="1731264" cy="1860726"/>
                <a:chOff x="969264" y="2090928"/>
                <a:chExt cx="1731264" cy="1860726"/>
              </a:xfrm>
            </p:grpSpPr>
            <p:pic>
              <p:nvPicPr>
                <p:cNvPr id="111" name="Picture 32" descr="storage_wh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>
                  <a:off x="969264" y="2090928"/>
                  <a:ext cx="1731264" cy="18607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2" name="Picture 20" descr="Tables: Table with Header with Row Being Removed"/>
                <p:cNvPicPr>
                  <a:picLocks noChangeAspect="1" noChangeArrowheads="1"/>
                </p:cNvPicPr>
                <p:nvPr/>
              </p:nvPicPr>
              <p:blipFill>
                <a:blip r:embed="rId5" cstate="screen"/>
                <a:srcRect/>
                <a:stretch>
                  <a:fillRect/>
                </a:stretch>
              </p:blipFill>
              <p:spPr bwMode="auto">
                <a:xfrm>
                  <a:off x="1354347" y="2575560"/>
                  <a:ext cx="1324845" cy="10467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09" name="Picture 108" descr="xeon5600.jp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83623" y="2848259"/>
                <a:ext cx="624230" cy="660806"/>
              </a:xfrm>
              <a:prstGeom prst="rect">
                <a:avLst/>
              </a:prstGeom>
            </p:spPr>
          </p:pic>
          <p:pic>
            <p:nvPicPr>
              <p:cNvPr id="110" name="Picture 109" descr="xeon5600.jp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627634" y="2774157"/>
                <a:ext cx="624230" cy="660806"/>
              </a:xfrm>
              <a:prstGeom prst="rect">
                <a:avLst/>
              </a:prstGeom>
            </p:spPr>
          </p:pic>
        </p:grpSp>
        <p:grpSp>
          <p:nvGrpSpPr>
            <p:cNvPr id="12" name="Group 122"/>
            <p:cNvGrpSpPr>
              <a:grpSpLocks/>
            </p:cNvGrpSpPr>
            <p:nvPr/>
          </p:nvGrpSpPr>
          <p:grpSpPr bwMode="auto">
            <a:xfrm>
              <a:off x="830738" y="1463834"/>
              <a:ext cx="113348" cy="255588"/>
              <a:chOff x="5026818" y="1626394"/>
              <a:chExt cx="113348" cy="255588"/>
            </a:xfrm>
          </p:grpSpPr>
          <p:cxnSp>
            <p:nvCxnSpPr>
              <p:cNvPr id="18489" name="Straight Arrow Connector 101"/>
              <p:cNvCxnSpPr>
                <a:cxnSpLocks noChangeShapeType="1"/>
              </p:cNvCxnSpPr>
              <p:nvPr/>
            </p:nvCxnSpPr>
            <p:spPr bwMode="auto">
              <a:xfrm rot="5400000">
                <a:off x="4899818" y="1753394"/>
                <a:ext cx="255588" cy="1588"/>
              </a:xfrm>
              <a:prstGeom prst="straightConnector1">
                <a:avLst/>
              </a:prstGeom>
              <a:noFill/>
              <a:ln w="28575" algn="ctr">
                <a:solidFill>
                  <a:srgbClr val="0070C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8490" name="Straight Arrow Connector 112"/>
              <p:cNvCxnSpPr>
                <a:cxnSpLocks noChangeShapeType="1"/>
              </p:cNvCxnSpPr>
              <p:nvPr/>
            </p:nvCxnSpPr>
            <p:spPr bwMode="auto">
              <a:xfrm rot="16200000" flipV="1">
                <a:off x="5011578" y="1753394"/>
                <a:ext cx="255588" cy="1588"/>
              </a:xfrm>
              <a:prstGeom prst="straightConnector1">
                <a:avLst/>
              </a:prstGeom>
              <a:noFill/>
              <a:ln w="28575" algn="ctr">
                <a:solidFill>
                  <a:srgbClr val="0070C0"/>
                </a:solidFill>
                <a:round/>
                <a:headEnd/>
                <a:tailEnd type="arrow" w="med" len="med"/>
              </a:ln>
            </p:spPr>
          </p:cxnSp>
        </p:grpSp>
        <p:grpSp>
          <p:nvGrpSpPr>
            <p:cNvPr id="13" name="Group 115"/>
            <p:cNvGrpSpPr>
              <a:grpSpLocks/>
            </p:cNvGrpSpPr>
            <p:nvPr/>
          </p:nvGrpSpPr>
          <p:grpSpPr bwMode="auto">
            <a:xfrm>
              <a:off x="1616445" y="1463834"/>
              <a:ext cx="113348" cy="255588"/>
              <a:chOff x="5179218" y="1778794"/>
              <a:chExt cx="113348" cy="255588"/>
            </a:xfrm>
          </p:grpSpPr>
          <p:cxnSp>
            <p:nvCxnSpPr>
              <p:cNvPr id="18487" name="Straight Arrow Connector 113"/>
              <p:cNvCxnSpPr>
                <a:cxnSpLocks noChangeShapeType="1"/>
              </p:cNvCxnSpPr>
              <p:nvPr/>
            </p:nvCxnSpPr>
            <p:spPr bwMode="auto">
              <a:xfrm rot="5400000">
                <a:off x="5052218" y="1905794"/>
                <a:ext cx="255588" cy="1588"/>
              </a:xfrm>
              <a:prstGeom prst="straightConnector1">
                <a:avLst/>
              </a:prstGeom>
              <a:noFill/>
              <a:ln w="28575" algn="ctr">
                <a:solidFill>
                  <a:srgbClr val="0070C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8488" name="Straight Arrow Connector 114"/>
              <p:cNvCxnSpPr>
                <a:cxnSpLocks noChangeShapeType="1"/>
              </p:cNvCxnSpPr>
              <p:nvPr/>
            </p:nvCxnSpPr>
            <p:spPr bwMode="auto">
              <a:xfrm rot="16200000" flipV="1">
                <a:off x="5163978" y="1905794"/>
                <a:ext cx="255588" cy="1588"/>
              </a:xfrm>
              <a:prstGeom prst="straightConnector1">
                <a:avLst/>
              </a:prstGeom>
              <a:noFill/>
              <a:ln w="28575" algn="ctr">
                <a:solidFill>
                  <a:srgbClr val="0070C0"/>
                </a:solidFill>
                <a:round/>
                <a:headEnd/>
                <a:tailEnd type="arrow" w="med" len="med"/>
              </a:ln>
            </p:spPr>
          </p:cxnSp>
        </p:grpSp>
        <p:grpSp>
          <p:nvGrpSpPr>
            <p:cNvPr id="14" name="Group 116"/>
            <p:cNvGrpSpPr>
              <a:grpSpLocks/>
            </p:cNvGrpSpPr>
            <p:nvPr/>
          </p:nvGrpSpPr>
          <p:grpSpPr bwMode="auto">
            <a:xfrm>
              <a:off x="3187858" y="1463834"/>
              <a:ext cx="113348" cy="255588"/>
              <a:chOff x="5179218" y="1778794"/>
              <a:chExt cx="113348" cy="255588"/>
            </a:xfrm>
          </p:grpSpPr>
          <p:cxnSp>
            <p:nvCxnSpPr>
              <p:cNvPr id="18485" name="Straight Arrow Connector 117"/>
              <p:cNvCxnSpPr>
                <a:cxnSpLocks noChangeShapeType="1"/>
              </p:cNvCxnSpPr>
              <p:nvPr/>
            </p:nvCxnSpPr>
            <p:spPr bwMode="auto">
              <a:xfrm rot="5400000">
                <a:off x="5052218" y="1905794"/>
                <a:ext cx="255588" cy="1588"/>
              </a:xfrm>
              <a:prstGeom prst="straightConnector1">
                <a:avLst/>
              </a:prstGeom>
              <a:noFill/>
              <a:ln w="28575" algn="ctr">
                <a:solidFill>
                  <a:srgbClr val="0070C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8486" name="Straight Arrow Connector 118"/>
              <p:cNvCxnSpPr>
                <a:cxnSpLocks noChangeShapeType="1"/>
              </p:cNvCxnSpPr>
              <p:nvPr/>
            </p:nvCxnSpPr>
            <p:spPr bwMode="auto">
              <a:xfrm rot="16200000" flipV="1">
                <a:off x="5163978" y="1905794"/>
                <a:ext cx="255588" cy="1588"/>
              </a:xfrm>
              <a:prstGeom prst="straightConnector1">
                <a:avLst/>
              </a:prstGeom>
              <a:noFill/>
              <a:ln w="28575" algn="ctr">
                <a:solidFill>
                  <a:srgbClr val="0070C0"/>
                </a:solidFill>
                <a:round/>
                <a:headEnd/>
                <a:tailEnd type="arrow" w="med" len="med"/>
              </a:ln>
            </p:spPr>
          </p:cxnSp>
        </p:grpSp>
        <p:grpSp>
          <p:nvGrpSpPr>
            <p:cNvPr id="15" name="Group 119"/>
            <p:cNvGrpSpPr>
              <a:grpSpLocks/>
            </p:cNvGrpSpPr>
            <p:nvPr/>
          </p:nvGrpSpPr>
          <p:grpSpPr bwMode="auto">
            <a:xfrm>
              <a:off x="2402152" y="1463834"/>
              <a:ext cx="113348" cy="255588"/>
              <a:chOff x="5179218" y="1778794"/>
              <a:chExt cx="113348" cy="255588"/>
            </a:xfrm>
          </p:grpSpPr>
          <p:cxnSp>
            <p:nvCxnSpPr>
              <p:cNvPr id="18483" name="Straight Arrow Connector 120"/>
              <p:cNvCxnSpPr>
                <a:cxnSpLocks noChangeShapeType="1"/>
              </p:cNvCxnSpPr>
              <p:nvPr/>
            </p:nvCxnSpPr>
            <p:spPr bwMode="auto">
              <a:xfrm rot="5400000">
                <a:off x="5052218" y="1905794"/>
                <a:ext cx="255588" cy="1588"/>
              </a:xfrm>
              <a:prstGeom prst="straightConnector1">
                <a:avLst/>
              </a:prstGeom>
              <a:noFill/>
              <a:ln w="28575" algn="ctr">
                <a:solidFill>
                  <a:srgbClr val="0070C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8484" name="Straight Arrow Connector 121"/>
              <p:cNvCxnSpPr>
                <a:cxnSpLocks noChangeShapeType="1"/>
              </p:cNvCxnSpPr>
              <p:nvPr/>
            </p:nvCxnSpPr>
            <p:spPr bwMode="auto">
              <a:xfrm rot="16200000" flipV="1">
                <a:off x="5163978" y="1905794"/>
                <a:ext cx="255588" cy="1588"/>
              </a:xfrm>
              <a:prstGeom prst="straightConnector1">
                <a:avLst/>
              </a:prstGeom>
              <a:noFill/>
              <a:ln w="28575" algn="ctr">
                <a:solidFill>
                  <a:srgbClr val="0070C0"/>
                </a:solidFill>
                <a:round/>
                <a:headEnd/>
                <a:tailEnd type="arrow" w="med" len="med"/>
              </a:ln>
            </p:spPr>
          </p:cxnSp>
        </p:grpSp>
      </p:grpSp>
      <p:sp>
        <p:nvSpPr>
          <p:cNvPr id="125" name="Content Placeholder 7"/>
          <p:cNvSpPr txBox="1">
            <a:spLocks/>
          </p:cNvSpPr>
          <p:nvPr/>
        </p:nvSpPr>
        <p:spPr bwMode="auto">
          <a:xfrm>
            <a:off x="5032111" y="1367367"/>
            <a:ext cx="4388908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5450" indent="-265450" eaLnBrk="0" hangingPunct="0">
              <a:spcBef>
                <a:spcPct val="20000"/>
              </a:spcBef>
              <a:buClr>
                <a:srgbClr val="FF0000"/>
              </a:buClr>
              <a:buFont typeface="Times" charset="0"/>
              <a:buChar char="•"/>
              <a:defRPr/>
            </a:pPr>
            <a:r>
              <a:rPr lang="en-US" sz="1900" b="1" kern="0" dirty="0">
                <a:solidFill>
                  <a:srgbClr val="000000"/>
                </a:solidFill>
                <a:latin typeface="Arial"/>
              </a:rPr>
              <a:t>Hybrid Columnar Compression</a:t>
            </a:r>
          </a:p>
          <a:p>
            <a:pPr marL="666416" lvl="1" indent="-267311" eaLnBrk="0" hangingPunct="0">
              <a:spcBef>
                <a:spcPct val="20000"/>
              </a:spcBef>
              <a:buClr>
                <a:srgbClr val="4D4D4D"/>
              </a:buClr>
              <a:buFont typeface="Times" charset="0"/>
              <a:buChar char="–"/>
              <a:defRPr/>
            </a:pPr>
            <a:r>
              <a:rPr lang="en-US" sz="1400" kern="0" dirty="0">
                <a:solidFill>
                  <a:srgbClr val="000000"/>
                </a:solidFill>
                <a:latin typeface="Arial"/>
              </a:rPr>
              <a:t>10x compression for warehouses</a:t>
            </a:r>
          </a:p>
          <a:p>
            <a:pPr marL="666416" lvl="1" indent="-267311" eaLnBrk="0" hangingPunct="0">
              <a:spcBef>
                <a:spcPct val="20000"/>
              </a:spcBef>
              <a:buClr>
                <a:srgbClr val="4D4D4D"/>
              </a:buClr>
              <a:buFont typeface="Times" charset="0"/>
              <a:buChar char="–"/>
              <a:defRPr/>
            </a:pPr>
            <a:r>
              <a:rPr lang="en-US" sz="1400" kern="0" dirty="0">
                <a:solidFill>
                  <a:srgbClr val="000000"/>
                </a:solidFill>
                <a:latin typeface="Arial"/>
              </a:rPr>
              <a:t>15x compression for archives</a:t>
            </a:r>
            <a:endParaRPr lang="en-US" sz="1600" kern="0" dirty="0">
              <a:solidFill>
                <a:srgbClr val="000000"/>
              </a:solidFill>
              <a:latin typeface="Arial"/>
            </a:endParaRPr>
          </a:p>
          <a:p>
            <a:pPr marL="666416" lvl="1" indent="-267311" eaLnBrk="0" hangingPunct="0">
              <a:spcBef>
                <a:spcPct val="20000"/>
              </a:spcBef>
              <a:buClr>
                <a:srgbClr val="4D4D4D"/>
              </a:buClr>
              <a:defRPr/>
            </a:pPr>
            <a:endParaRPr lang="en-US" sz="21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Freeform 173"/>
          <p:cNvSpPr/>
          <p:nvPr/>
        </p:nvSpPr>
        <p:spPr bwMode="auto">
          <a:xfrm>
            <a:off x="7276550" y="2819758"/>
            <a:ext cx="1582716" cy="2835431"/>
          </a:xfrm>
          <a:custGeom>
            <a:avLst/>
            <a:gdLst>
              <a:gd name="connsiteX0" fmla="*/ 345440 w 1615440"/>
              <a:gd name="connsiteY0" fmla="*/ 30480 h 2225040"/>
              <a:gd name="connsiteX1" fmla="*/ 711200 w 1615440"/>
              <a:gd name="connsiteY1" fmla="*/ 975360 h 2225040"/>
              <a:gd name="connsiteX2" fmla="*/ 548640 w 1615440"/>
              <a:gd name="connsiteY2" fmla="*/ 1503680 h 2225040"/>
              <a:gd name="connsiteX3" fmla="*/ 0 w 1615440"/>
              <a:gd name="connsiteY3" fmla="*/ 2225040 h 2225040"/>
              <a:gd name="connsiteX4" fmla="*/ 1615440 w 1615440"/>
              <a:gd name="connsiteY4" fmla="*/ 2214880 h 2225040"/>
              <a:gd name="connsiteX5" fmla="*/ 1016000 w 1615440"/>
              <a:gd name="connsiteY5" fmla="*/ 1229360 h 2225040"/>
              <a:gd name="connsiteX6" fmla="*/ 843280 w 1615440"/>
              <a:gd name="connsiteY6" fmla="*/ 904240 h 2225040"/>
              <a:gd name="connsiteX7" fmla="*/ 1229360 w 1615440"/>
              <a:gd name="connsiteY7" fmla="*/ 0 h 2225040"/>
              <a:gd name="connsiteX8" fmla="*/ 345440 w 1615440"/>
              <a:gd name="connsiteY8" fmla="*/ 30480 h 2225040"/>
              <a:gd name="connsiteX0" fmla="*/ 345440 w 1624671"/>
              <a:gd name="connsiteY0" fmla="*/ 30480 h 2458720"/>
              <a:gd name="connsiteX1" fmla="*/ 711200 w 1624671"/>
              <a:gd name="connsiteY1" fmla="*/ 975360 h 2458720"/>
              <a:gd name="connsiteX2" fmla="*/ 548640 w 1624671"/>
              <a:gd name="connsiteY2" fmla="*/ 1503680 h 2458720"/>
              <a:gd name="connsiteX3" fmla="*/ 0 w 1624671"/>
              <a:gd name="connsiteY3" fmla="*/ 2225040 h 2458720"/>
              <a:gd name="connsiteX4" fmla="*/ 1624671 w 1624671"/>
              <a:gd name="connsiteY4" fmla="*/ 2458720 h 2458720"/>
              <a:gd name="connsiteX5" fmla="*/ 1016000 w 1624671"/>
              <a:gd name="connsiteY5" fmla="*/ 1229360 h 2458720"/>
              <a:gd name="connsiteX6" fmla="*/ 843280 w 1624671"/>
              <a:gd name="connsiteY6" fmla="*/ 904240 h 2458720"/>
              <a:gd name="connsiteX7" fmla="*/ 1229360 w 1624671"/>
              <a:gd name="connsiteY7" fmla="*/ 0 h 2458720"/>
              <a:gd name="connsiteX8" fmla="*/ 345440 w 1624671"/>
              <a:gd name="connsiteY8" fmla="*/ 30480 h 2458720"/>
              <a:gd name="connsiteX0" fmla="*/ 354671 w 1633902"/>
              <a:gd name="connsiteY0" fmla="*/ 30480 h 2489200"/>
              <a:gd name="connsiteX1" fmla="*/ 720431 w 1633902"/>
              <a:gd name="connsiteY1" fmla="*/ 975360 h 2489200"/>
              <a:gd name="connsiteX2" fmla="*/ 557871 w 1633902"/>
              <a:gd name="connsiteY2" fmla="*/ 1503680 h 2489200"/>
              <a:gd name="connsiteX3" fmla="*/ 0 w 1633902"/>
              <a:gd name="connsiteY3" fmla="*/ 2489200 h 2489200"/>
              <a:gd name="connsiteX4" fmla="*/ 1633902 w 1633902"/>
              <a:gd name="connsiteY4" fmla="*/ 2458720 h 2489200"/>
              <a:gd name="connsiteX5" fmla="*/ 1025231 w 1633902"/>
              <a:gd name="connsiteY5" fmla="*/ 1229360 h 2489200"/>
              <a:gd name="connsiteX6" fmla="*/ 852511 w 1633902"/>
              <a:gd name="connsiteY6" fmla="*/ 904240 h 2489200"/>
              <a:gd name="connsiteX7" fmla="*/ 1238591 w 1633902"/>
              <a:gd name="connsiteY7" fmla="*/ 0 h 2489200"/>
              <a:gd name="connsiteX8" fmla="*/ 354671 w 1633902"/>
              <a:gd name="connsiteY8" fmla="*/ 30480 h 2489200"/>
              <a:gd name="connsiteX0" fmla="*/ 241747 w 1633902"/>
              <a:gd name="connsiteY0" fmla="*/ 0 h 2689540"/>
              <a:gd name="connsiteX1" fmla="*/ 720431 w 1633902"/>
              <a:gd name="connsiteY1" fmla="*/ 1175700 h 2689540"/>
              <a:gd name="connsiteX2" fmla="*/ 557871 w 1633902"/>
              <a:gd name="connsiteY2" fmla="*/ 1704020 h 2689540"/>
              <a:gd name="connsiteX3" fmla="*/ 0 w 1633902"/>
              <a:gd name="connsiteY3" fmla="*/ 2689540 h 2689540"/>
              <a:gd name="connsiteX4" fmla="*/ 1633902 w 1633902"/>
              <a:gd name="connsiteY4" fmla="*/ 2659060 h 2689540"/>
              <a:gd name="connsiteX5" fmla="*/ 1025231 w 1633902"/>
              <a:gd name="connsiteY5" fmla="*/ 1429700 h 2689540"/>
              <a:gd name="connsiteX6" fmla="*/ 852511 w 1633902"/>
              <a:gd name="connsiteY6" fmla="*/ 1104580 h 2689540"/>
              <a:gd name="connsiteX7" fmla="*/ 1238591 w 1633902"/>
              <a:gd name="connsiteY7" fmla="*/ 200340 h 2689540"/>
              <a:gd name="connsiteX8" fmla="*/ 241747 w 1633902"/>
              <a:gd name="connsiteY8" fmla="*/ 0 h 2689540"/>
              <a:gd name="connsiteX0" fmla="*/ 241747 w 1633902"/>
              <a:gd name="connsiteY0" fmla="*/ 30480 h 2720020"/>
              <a:gd name="connsiteX1" fmla="*/ 720431 w 1633902"/>
              <a:gd name="connsiteY1" fmla="*/ 1206180 h 2720020"/>
              <a:gd name="connsiteX2" fmla="*/ 557871 w 1633902"/>
              <a:gd name="connsiteY2" fmla="*/ 1734500 h 2720020"/>
              <a:gd name="connsiteX3" fmla="*/ 0 w 1633902"/>
              <a:gd name="connsiteY3" fmla="*/ 2720020 h 2720020"/>
              <a:gd name="connsiteX4" fmla="*/ 1633902 w 1633902"/>
              <a:gd name="connsiteY4" fmla="*/ 2689540 h 2720020"/>
              <a:gd name="connsiteX5" fmla="*/ 1025231 w 1633902"/>
              <a:gd name="connsiteY5" fmla="*/ 1460180 h 2720020"/>
              <a:gd name="connsiteX6" fmla="*/ 852511 w 1633902"/>
              <a:gd name="connsiteY6" fmla="*/ 1135060 h 2720020"/>
              <a:gd name="connsiteX7" fmla="*/ 1367646 w 1633902"/>
              <a:gd name="connsiteY7" fmla="*/ 0 h 2720020"/>
              <a:gd name="connsiteX8" fmla="*/ 241747 w 1633902"/>
              <a:gd name="connsiteY8" fmla="*/ 30480 h 2720020"/>
              <a:gd name="connsiteX0" fmla="*/ 185286 w 1633902"/>
              <a:gd name="connsiteY0" fmla="*/ 12724 h 2720020"/>
              <a:gd name="connsiteX1" fmla="*/ 720431 w 1633902"/>
              <a:gd name="connsiteY1" fmla="*/ 1206180 h 2720020"/>
              <a:gd name="connsiteX2" fmla="*/ 557871 w 1633902"/>
              <a:gd name="connsiteY2" fmla="*/ 1734500 h 2720020"/>
              <a:gd name="connsiteX3" fmla="*/ 0 w 1633902"/>
              <a:gd name="connsiteY3" fmla="*/ 2720020 h 2720020"/>
              <a:gd name="connsiteX4" fmla="*/ 1633902 w 1633902"/>
              <a:gd name="connsiteY4" fmla="*/ 2689540 h 2720020"/>
              <a:gd name="connsiteX5" fmla="*/ 1025231 w 1633902"/>
              <a:gd name="connsiteY5" fmla="*/ 1460180 h 2720020"/>
              <a:gd name="connsiteX6" fmla="*/ 852511 w 1633902"/>
              <a:gd name="connsiteY6" fmla="*/ 1135060 h 2720020"/>
              <a:gd name="connsiteX7" fmla="*/ 1367646 w 1633902"/>
              <a:gd name="connsiteY7" fmla="*/ 0 h 2720020"/>
              <a:gd name="connsiteX8" fmla="*/ 185286 w 1633902"/>
              <a:gd name="connsiteY8" fmla="*/ 12724 h 2720020"/>
              <a:gd name="connsiteX0" fmla="*/ 185286 w 1633902"/>
              <a:gd name="connsiteY0" fmla="*/ 30479 h 2737775"/>
              <a:gd name="connsiteX1" fmla="*/ 720431 w 1633902"/>
              <a:gd name="connsiteY1" fmla="*/ 1223935 h 2737775"/>
              <a:gd name="connsiteX2" fmla="*/ 557871 w 1633902"/>
              <a:gd name="connsiteY2" fmla="*/ 1752255 h 2737775"/>
              <a:gd name="connsiteX3" fmla="*/ 0 w 1633902"/>
              <a:gd name="connsiteY3" fmla="*/ 2737775 h 2737775"/>
              <a:gd name="connsiteX4" fmla="*/ 1633902 w 1633902"/>
              <a:gd name="connsiteY4" fmla="*/ 2707295 h 2737775"/>
              <a:gd name="connsiteX5" fmla="*/ 1025231 w 1633902"/>
              <a:gd name="connsiteY5" fmla="*/ 1477935 h 2737775"/>
              <a:gd name="connsiteX6" fmla="*/ 852511 w 1633902"/>
              <a:gd name="connsiteY6" fmla="*/ 1152815 h 2737775"/>
              <a:gd name="connsiteX7" fmla="*/ 1432175 w 1633902"/>
              <a:gd name="connsiteY7" fmla="*/ 0 h 2737775"/>
              <a:gd name="connsiteX8" fmla="*/ 185286 w 1633902"/>
              <a:gd name="connsiteY8" fmla="*/ 30479 h 2737775"/>
              <a:gd name="connsiteX0" fmla="*/ 64296 w 1512912"/>
              <a:gd name="connsiteY0" fmla="*/ 30479 h 2707295"/>
              <a:gd name="connsiteX1" fmla="*/ 599441 w 1512912"/>
              <a:gd name="connsiteY1" fmla="*/ 1223935 h 2707295"/>
              <a:gd name="connsiteX2" fmla="*/ 436881 w 1512912"/>
              <a:gd name="connsiteY2" fmla="*/ 1752255 h 2707295"/>
              <a:gd name="connsiteX3" fmla="*/ 0 w 1512912"/>
              <a:gd name="connsiteY3" fmla="*/ 2666754 h 2707295"/>
              <a:gd name="connsiteX4" fmla="*/ 1512912 w 1512912"/>
              <a:gd name="connsiteY4" fmla="*/ 2707295 h 2707295"/>
              <a:gd name="connsiteX5" fmla="*/ 904241 w 1512912"/>
              <a:gd name="connsiteY5" fmla="*/ 1477935 h 2707295"/>
              <a:gd name="connsiteX6" fmla="*/ 731521 w 1512912"/>
              <a:gd name="connsiteY6" fmla="*/ 1152815 h 2707295"/>
              <a:gd name="connsiteX7" fmla="*/ 1311185 w 1512912"/>
              <a:gd name="connsiteY7" fmla="*/ 0 h 2707295"/>
              <a:gd name="connsiteX8" fmla="*/ 64296 w 1512912"/>
              <a:gd name="connsiteY8" fmla="*/ 30479 h 2707295"/>
              <a:gd name="connsiteX0" fmla="*/ 64296 w 1351592"/>
              <a:gd name="connsiteY0" fmla="*/ 30479 h 2742806"/>
              <a:gd name="connsiteX1" fmla="*/ 599441 w 1351592"/>
              <a:gd name="connsiteY1" fmla="*/ 1223935 h 2742806"/>
              <a:gd name="connsiteX2" fmla="*/ 436881 w 1351592"/>
              <a:gd name="connsiteY2" fmla="*/ 1752255 h 2742806"/>
              <a:gd name="connsiteX3" fmla="*/ 0 w 1351592"/>
              <a:gd name="connsiteY3" fmla="*/ 2666754 h 2742806"/>
              <a:gd name="connsiteX4" fmla="*/ 1351592 w 1351592"/>
              <a:gd name="connsiteY4" fmla="*/ 2742806 h 2742806"/>
              <a:gd name="connsiteX5" fmla="*/ 904241 w 1351592"/>
              <a:gd name="connsiteY5" fmla="*/ 1477935 h 2742806"/>
              <a:gd name="connsiteX6" fmla="*/ 731521 w 1351592"/>
              <a:gd name="connsiteY6" fmla="*/ 1152815 h 2742806"/>
              <a:gd name="connsiteX7" fmla="*/ 1311185 w 1351592"/>
              <a:gd name="connsiteY7" fmla="*/ 0 h 2742806"/>
              <a:gd name="connsiteX8" fmla="*/ 64296 w 1351592"/>
              <a:gd name="connsiteY8" fmla="*/ 30479 h 2742806"/>
              <a:gd name="connsiteX0" fmla="*/ 32032 w 1319328"/>
              <a:gd name="connsiteY0" fmla="*/ 30479 h 2764409"/>
              <a:gd name="connsiteX1" fmla="*/ 567177 w 1319328"/>
              <a:gd name="connsiteY1" fmla="*/ 1223935 h 2764409"/>
              <a:gd name="connsiteX2" fmla="*/ 404617 w 1319328"/>
              <a:gd name="connsiteY2" fmla="*/ 1752255 h 2764409"/>
              <a:gd name="connsiteX3" fmla="*/ 0 w 1319328"/>
              <a:gd name="connsiteY3" fmla="*/ 2764409 h 2764409"/>
              <a:gd name="connsiteX4" fmla="*/ 1319328 w 1319328"/>
              <a:gd name="connsiteY4" fmla="*/ 2742806 h 2764409"/>
              <a:gd name="connsiteX5" fmla="*/ 871977 w 1319328"/>
              <a:gd name="connsiteY5" fmla="*/ 1477935 h 2764409"/>
              <a:gd name="connsiteX6" fmla="*/ 699257 w 1319328"/>
              <a:gd name="connsiteY6" fmla="*/ 1152815 h 2764409"/>
              <a:gd name="connsiteX7" fmla="*/ 1278921 w 1319328"/>
              <a:gd name="connsiteY7" fmla="*/ 0 h 2764409"/>
              <a:gd name="connsiteX8" fmla="*/ 32032 w 1319328"/>
              <a:gd name="connsiteY8" fmla="*/ 30479 h 2764409"/>
              <a:gd name="connsiteX0" fmla="*/ 32032 w 1335461"/>
              <a:gd name="connsiteY0" fmla="*/ 30479 h 2769439"/>
              <a:gd name="connsiteX1" fmla="*/ 567177 w 1335461"/>
              <a:gd name="connsiteY1" fmla="*/ 1223935 h 2769439"/>
              <a:gd name="connsiteX2" fmla="*/ 404617 w 1335461"/>
              <a:gd name="connsiteY2" fmla="*/ 1752255 h 2769439"/>
              <a:gd name="connsiteX3" fmla="*/ 0 w 1335461"/>
              <a:gd name="connsiteY3" fmla="*/ 2764409 h 2769439"/>
              <a:gd name="connsiteX4" fmla="*/ 1335461 w 1335461"/>
              <a:gd name="connsiteY4" fmla="*/ 2769439 h 2769439"/>
              <a:gd name="connsiteX5" fmla="*/ 871977 w 1335461"/>
              <a:gd name="connsiteY5" fmla="*/ 1477935 h 2769439"/>
              <a:gd name="connsiteX6" fmla="*/ 699257 w 1335461"/>
              <a:gd name="connsiteY6" fmla="*/ 1152815 h 2769439"/>
              <a:gd name="connsiteX7" fmla="*/ 1278921 w 1335461"/>
              <a:gd name="connsiteY7" fmla="*/ 0 h 2769439"/>
              <a:gd name="connsiteX8" fmla="*/ 32032 w 1335461"/>
              <a:gd name="connsiteY8" fmla="*/ 30479 h 2769439"/>
              <a:gd name="connsiteX0" fmla="*/ 32032 w 1335461"/>
              <a:gd name="connsiteY0" fmla="*/ 30479 h 2769439"/>
              <a:gd name="connsiteX1" fmla="*/ 567177 w 1335461"/>
              <a:gd name="connsiteY1" fmla="*/ 1223935 h 2769439"/>
              <a:gd name="connsiteX2" fmla="*/ 404617 w 1335461"/>
              <a:gd name="connsiteY2" fmla="*/ 1752255 h 2769439"/>
              <a:gd name="connsiteX3" fmla="*/ 325911 w 1335461"/>
              <a:gd name="connsiteY3" fmla="*/ 1938686 h 2769439"/>
              <a:gd name="connsiteX4" fmla="*/ 0 w 1335461"/>
              <a:gd name="connsiteY4" fmla="*/ 2764409 h 2769439"/>
              <a:gd name="connsiteX5" fmla="*/ 1335461 w 1335461"/>
              <a:gd name="connsiteY5" fmla="*/ 2769439 h 2769439"/>
              <a:gd name="connsiteX6" fmla="*/ 871977 w 1335461"/>
              <a:gd name="connsiteY6" fmla="*/ 1477935 h 2769439"/>
              <a:gd name="connsiteX7" fmla="*/ 699257 w 1335461"/>
              <a:gd name="connsiteY7" fmla="*/ 1152815 h 2769439"/>
              <a:gd name="connsiteX8" fmla="*/ 1278921 w 1335461"/>
              <a:gd name="connsiteY8" fmla="*/ 0 h 2769439"/>
              <a:gd name="connsiteX9" fmla="*/ 32032 w 1335461"/>
              <a:gd name="connsiteY9" fmla="*/ 30479 h 2769439"/>
              <a:gd name="connsiteX0" fmla="*/ 32032 w 1335461"/>
              <a:gd name="connsiteY0" fmla="*/ 30479 h 2769439"/>
              <a:gd name="connsiteX1" fmla="*/ 567177 w 1335461"/>
              <a:gd name="connsiteY1" fmla="*/ 1223935 h 2769439"/>
              <a:gd name="connsiteX2" fmla="*/ 404617 w 1335461"/>
              <a:gd name="connsiteY2" fmla="*/ 1752255 h 2769439"/>
              <a:gd name="connsiteX3" fmla="*/ 3271 w 1335461"/>
              <a:gd name="connsiteY3" fmla="*/ 1920931 h 2769439"/>
              <a:gd name="connsiteX4" fmla="*/ 0 w 1335461"/>
              <a:gd name="connsiteY4" fmla="*/ 2764409 h 2769439"/>
              <a:gd name="connsiteX5" fmla="*/ 1335461 w 1335461"/>
              <a:gd name="connsiteY5" fmla="*/ 2769439 h 2769439"/>
              <a:gd name="connsiteX6" fmla="*/ 871977 w 1335461"/>
              <a:gd name="connsiteY6" fmla="*/ 1477935 h 2769439"/>
              <a:gd name="connsiteX7" fmla="*/ 699257 w 1335461"/>
              <a:gd name="connsiteY7" fmla="*/ 1152815 h 2769439"/>
              <a:gd name="connsiteX8" fmla="*/ 1278921 w 1335461"/>
              <a:gd name="connsiteY8" fmla="*/ 0 h 2769439"/>
              <a:gd name="connsiteX9" fmla="*/ 32032 w 1335461"/>
              <a:gd name="connsiteY9" fmla="*/ 30479 h 2769439"/>
              <a:gd name="connsiteX0" fmla="*/ 32032 w 1335461"/>
              <a:gd name="connsiteY0" fmla="*/ 30479 h 2769439"/>
              <a:gd name="connsiteX1" fmla="*/ 567177 w 1335461"/>
              <a:gd name="connsiteY1" fmla="*/ 1223935 h 2769439"/>
              <a:gd name="connsiteX2" fmla="*/ 404617 w 1335461"/>
              <a:gd name="connsiteY2" fmla="*/ 1752255 h 2769439"/>
              <a:gd name="connsiteX3" fmla="*/ 3271 w 1335461"/>
              <a:gd name="connsiteY3" fmla="*/ 1920931 h 2769439"/>
              <a:gd name="connsiteX4" fmla="*/ 0 w 1335461"/>
              <a:gd name="connsiteY4" fmla="*/ 2764409 h 2769439"/>
              <a:gd name="connsiteX5" fmla="*/ 1335461 w 1335461"/>
              <a:gd name="connsiteY5" fmla="*/ 2769439 h 2769439"/>
              <a:gd name="connsiteX6" fmla="*/ 922794 w 1335461"/>
              <a:gd name="connsiteY6" fmla="*/ 1654601 h 2769439"/>
              <a:gd name="connsiteX7" fmla="*/ 871977 w 1335461"/>
              <a:gd name="connsiteY7" fmla="*/ 1477935 h 2769439"/>
              <a:gd name="connsiteX8" fmla="*/ 699257 w 1335461"/>
              <a:gd name="connsiteY8" fmla="*/ 1152815 h 2769439"/>
              <a:gd name="connsiteX9" fmla="*/ 1278921 w 1335461"/>
              <a:gd name="connsiteY9" fmla="*/ 0 h 2769439"/>
              <a:gd name="connsiteX10" fmla="*/ 32032 w 1335461"/>
              <a:gd name="connsiteY10" fmla="*/ 30479 h 2769439"/>
              <a:gd name="connsiteX0" fmla="*/ 32032 w 1335461"/>
              <a:gd name="connsiteY0" fmla="*/ 30479 h 2769439"/>
              <a:gd name="connsiteX1" fmla="*/ 567177 w 1335461"/>
              <a:gd name="connsiteY1" fmla="*/ 1223935 h 2769439"/>
              <a:gd name="connsiteX2" fmla="*/ 404617 w 1335461"/>
              <a:gd name="connsiteY2" fmla="*/ 1752255 h 2769439"/>
              <a:gd name="connsiteX3" fmla="*/ 3271 w 1335461"/>
              <a:gd name="connsiteY3" fmla="*/ 1920931 h 2769439"/>
              <a:gd name="connsiteX4" fmla="*/ 0 w 1335461"/>
              <a:gd name="connsiteY4" fmla="*/ 2764409 h 2769439"/>
              <a:gd name="connsiteX5" fmla="*/ 1335461 w 1335461"/>
              <a:gd name="connsiteY5" fmla="*/ 2769439 h 2769439"/>
              <a:gd name="connsiteX6" fmla="*/ 1326095 w 1335461"/>
              <a:gd name="connsiteY6" fmla="*/ 1849909 h 2769439"/>
              <a:gd name="connsiteX7" fmla="*/ 871977 w 1335461"/>
              <a:gd name="connsiteY7" fmla="*/ 1477935 h 2769439"/>
              <a:gd name="connsiteX8" fmla="*/ 699257 w 1335461"/>
              <a:gd name="connsiteY8" fmla="*/ 1152815 h 2769439"/>
              <a:gd name="connsiteX9" fmla="*/ 1278921 w 1335461"/>
              <a:gd name="connsiteY9" fmla="*/ 0 h 2769439"/>
              <a:gd name="connsiteX10" fmla="*/ 32032 w 1335461"/>
              <a:gd name="connsiteY10" fmla="*/ 30479 h 2769439"/>
              <a:gd name="connsiteX0" fmla="*/ 32032 w 1335461"/>
              <a:gd name="connsiteY0" fmla="*/ 30479 h 2769439"/>
              <a:gd name="connsiteX1" fmla="*/ 567177 w 1335461"/>
              <a:gd name="connsiteY1" fmla="*/ 1223935 h 2769439"/>
              <a:gd name="connsiteX2" fmla="*/ 404617 w 1335461"/>
              <a:gd name="connsiteY2" fmla="*/ 1752255 h 2769439"/>
              <a:gd name="connsiteX3" fmla="*/ 3271 w 1335461"/>
              <a:gd name="connsiteY3" fmla="*/ 1920931 h 2769439"/>
              <a:gd name="connsiteX4" fmla="*/ 0 w 1335461"/>
              <a:gd name="connsiteY4" fmla="*/ 2764409 h 2769439"/>
              <a:gd name="connsiteX5" fmla="*/ 1335461 w 1335461"/>
              <a:gd name="connsiteY5" fmla="*/ 2769439 h 2769439"/>
              <a:gd name="connsiteX6" fmla="*/ 1326095 w 1335461"/>
              <a:gd name="connsiteY6" fmla="*/ 1894298 h 2769439"/>
              <a:gd name="connsiteX7" fmla="*/ 871977 w 1335461"/>
              <a:gd name="connsiteY7" fmla="*/ 1477935 h 2769439"/>
              <a:gd name="connsiteX8" fmla="*/ 699257 w 1335461"/>
              <a:gd name="connsiteY8" fmla="*/ 1152815 h 2769439"/>
              <a:gd name="connsiteX9" fmla="*/ 1278921 w 1335461"/>
              <a:gd name="connsiteY9" fmla="*/ 0 h 2769439"/>
              <a:gd name="connsiteX10" fmla="*/ 32032 w 1335461"/>
              <a:gd name="connsiteY10" fmla="*/ 30479 h 2769439"/>
              <a:gd name="connsiteX0" fmla="*/ 32032 w 1335461"/>
              <a:gd name="connsiteY0" fmla="*/ 30479 h 2769439"/>
              <a:gd name="connsiteX1" fmla="*/ 567177 w 1335461"/>
              <a:gd name="connsiteY1" fmla="*/ 1223935 h 2769439"/>
              <a:gd name="connsiteX2" fmla="*/ 404617 w 1335461"/>
              <a:gd name="connsiteY2" fmla="*/ 1752255 h 2769439"/>
              <a:gd name="connsiteX3" fmla="*/ 3271 w 1335461"/>
              <a:gd name="connsiteY3" fmla="*/ 1920931 h 2769439"/>
              <a:gd name="connsiteX4" fmla="*/ 0 w 1335461"/>
              <a:gd name="connsiteY4" fmla="*/ 2764409 h 2769439"/>
              <a:gd name="connsiteX5" fmla="*/ 1335461 w 1335461"/>
              <a:gd name="connsiteY5" fmla="*/ 2769439 h 2769439"/>
              <a:gd name="connsiteX6" fmla="*/ 1326095 w 1335461"/>
              <a:gd name="connsiteY6" fmla="*/ 1894298 h 2769439"/>
              <a:gd name="connsiteX7" fmla="*/ 920373 w 1335461"/>
              <a:gd name="connsiteY7" fmla="*/ 1504568 h 2769439"/>
              <a:gd name="connsiteX8" fmla="*/ 699257 w 1335461"/>
              <a:gd name="connsiteY8" fmla="*/ 1152815 h 2769439"/>
              <a:gd name="connsiteX9" fmla="*/ 1278921 w 1335461"/>
              <a:gd name="connsiteY9" fmla="*/ 0 h 2769439"/>
              <a:gd name="connsiteX10" fmla="*/ 32032 w 1335461"/>
              <a:gd name="connsiteY10" fmla="*/ 30479 h 2769439"/>
              <a:gd name="connsiteX0" fmla="*/ 32032 w 1335461"/>
              <a:gd name="connsiteY0" fmla="*/ 30479 h 2799920"/>
              <a:gd name="connsiteX1" fmla="*/ 567177 w 1335461"/>
              <a:gd name="connsiteY1" fmla="*/ 1223935 h 2799920"/>
              <a:gd name="connsiteX2" fmla="*/ 404617 w 1335461"/>
              <a:gd name="connsiteY2" fmla="*/ 1752255 h 2799920"/>
              <a:gd name="connsiteX3" fmla="*/ 3271 w 1335461"/>
              <a:gd name="connsiteY3" fmla="*/ 1920931 h 2799920"/>
              <a:gd name="connsiteX4" fmla="*/ 0 w 1335461"/>
              <a:gd name="connsiteY4" fmla="*/ 2799920 h 2799920"/>
              <a:gd name="connsiteX5" fmla="*/ 1335461 w 1335461"/>
              <a:gd name="connsiteY5" fmla="*/ 2769439 h 2799920"/>
              <a:gd name="connsiteX6" fmla="*/ 1326095 w 1335461"/>
              <a:gd name="connsiteY6" fmla="*/ 1894298 h 2799920"/>
              <a:gd name="connsiteX7" fmla="*/ 920373 w 1335461"/>
              <a:gd name="connsiteY7" fmla="*/ 1504568 h 2799920"/>
              <a:gd name="connsiteX8" fmla="*/ 699257 w 1335461"/>
              <a:gd name="connsiteY8" fmla="*/ 1152815 h 2799920"/>
              <a:gd name="connsiteX9" fmla="*/ 1278921 w 1335461"/>
              <a:gd name="connsiteY9" fmla="*/ 0 h 2799920"/>
              <a:gd name="connsiteX10" fmla="*/ 32032 w 1335461"/>
              <a:gd name="connsiteY10" fmla="*/ 30479 h 2799920"/>
              <a:gd name="connsiteX0" fmla="*/ 32032 w 1335461"/>
              <a:gd name="connsiteY0" fmla="*/ 30479 h 2804950"/>
              <a:gd name="connsiteX1" fmla="*/ 567177 w 1335461"/>
              <a:gd name="connsiteY1" fmla="*/ 1223935 h 2804950"/>
              <a:gd name="connsiteX2" fmla="*/ 404617 w 1335461"/>
              <a:gd name="connsiteY2" fmla="*/ 1752255 h 2804950"/>
              <a:gd name="connsiteX3" fmla="*/ 3271 w 1335461"/>
              <a:gd name="connsiteY3" fmla="*/ 1920931 h 2804950"/>
              <a:gd name="connsiteX4" fmla="*/ 0 w 1335461"/>
              <a:gd name="connsiteY4" fmla="*/ 2799920 h 2804950"/>
              <a:gd name="connsiteX5" fmla="*/ 1335461 w 1335461"/>
              <a:gd name="connsiteY5" fmla="*/ 2804950 h 2804950"/>
              <a:gd name="connsiteX6" fmla="*/ 1326095 w 1335461"/>
              <a:gd name="connsiteY6" fmla="*/ 1894298 h 2804950"/>
              <a:gd name="connsiteX7" fmla="*/ 920373 w 1335461"/>
              <a:gd name="connsiteY7" fmla="*/ 1504568 h 2804950"/>
              <a:gd name="connsiteX8" fmla="*/ 699257 w 1335461"/>
              <a:gd name="connsiteY8" fmla="*/ 1152815 h 2804950"/>
              <a:gd name="connsiteX9" fmla="*/ 1278921 w 1335461"/>
              <a:gd name="connsiteY9" fmla="*/ 0 h 2804950"/>
              <a:gd name="connsiteX10" fmla="*/ 32032 w 1335461"/>
              <a:gd name="connsiteY10" fmla="*/ 30479 h 2804950"/>
              <a:gd name="connsiteX0" fmla="*/ 32032 w 1335461"/>
              <a:gd name="connsiteY0" fmla="*/ 30479 h 2835431"/>
              <a:gd name="connsiteX1" fmla="*/ 567177 w 1335461"/>
              <a:gd name="connsiteY1" fmla="*/ 1223935 h 2835431"/>
              <a:gd name="connsiteX2" fmla="*/ 404617 w 1335461"/>
              <a:gd name="connsiteY2" fmla="*/ 1752255 h 2835431"/>
              <a:gd name="connsiteX3" fmla="*/ 3271 w 1335461"/>
              <a:gd name="connsiteY3" fmla="*/ 1920931 h 2835431"/>
              <a:gd name="connsiteX4" fmla="*/ 0 w 1335461"/>
              <a:gd name="connsiteY4" fmla="*/ 2835431 h 2835431"/>
              <a:gd name="connsiteX5" fmla="*/ 1335461 w 1335461"/>
              <a:gd name="connsiteY5" fmla="*/ 2804950 h 2835431"/>
              <a:gd name="connsiteX6" fmla="*/ 1326095 w 1335461"/>
              <a:gd name="connsiteY6" fmla="*/ 1894298 h 2835431"/>
              <a:gd name="connsiteX7" fmla="*/ 920373 w 1335461"/>
              <a:gd name="connsiteY7" fmla="*/ 1504568 h 2835431"/>
              <a:gd name="connsiteX8" fmla="*/ 699257 w 1335461"/>
              <a:gd name="connsiteY8" fmla="*/ 1152815 h 2835431"/>
              <a:gd name="connsiteX9" fmla="*/ 1278921 w 1335461"/>
              <a:gd name="connsiteY9" fmla="*/ 0 h 2835431"/>
              <a:gd name="connsiteX10" fmla="*/ 32032 w 1335461"/>
              <a:gd name="connsiteY10" fmla="*/ 30479 h 2835431"/>
              <a:gd name="connsiteX0" fmla="*/ 32032 w 1327395"/>
              <a:gd name="connsiteY0" fmla="*/ 30479 h 2835431"/>
              <a:gd name="connsiteX1" fmla="*/ 567177 w 1327395"/>
              <a:gd name="connsiteY1" fmla="*/ 1223935 h 2835431"/>
              <a:gd name="connsiteX2" fmla="*/ 404617 w 1327395"/>
              <a:gd name="connsiteY2" fmla="*/ 1752255 h 2835431"/>
              <a:gd name="connsiteX3" fmla="*/ 3271 w 1327395"/>
              <a:gd name="connsiteY3" fmla="*/ 1920931 h 2835431"/>
              <a:gd name="connsiteX4" fmla="*/ 0 w 1327395"/>
              <a:gd name="connsiteY4" fmla="*/ 2835431 h 2835431"/>
              <a:gd name="connsiteX5" fmla="*/ 1327395 w 1327395"/>
              <a:gd name="connsiteY5" fmla="*/ 2831583 h 2835431"/>
              <a:gd name="connsiteX6" fmla="*/ 1326095 w 1327395"/>
              <a:gd name="connsiteY6" fmla="*/ 1894298 h 2835431"/>
              <a:gd name="connsiteX7" fmla="*/ 920373 w 1327395"/>
              <a:gd name="connsiteY7" fmla="*/ 1504568 h 2835431"/>
              <a:gd name="connsiteX8" fmla="*/ 699257 w 1327395"/>
              <a:gd name="connsiteY8" fmla="*/ 1152815 h 2835431"/>
              <a:gd name="connsiteX9" fmla="*/ 1278921 w 1327395"/>
              <a:gd name="connsiteY9" fmla="*/ 0 h 2835431"/>
              <a:gd name="connsiteX10" fmla="*/ 32032 w 1327395"/>
              <a:gd name="connsiteY10" fmla="*/ 30479 h 2835431"/>
              <a:gd name="connsiteX0" fmla="*/ 32032 w 1327395"/>
              <a:gd name="connsiteY0" fmla="*/ 30479 h 2835431"/>
              <a:gd name="connsiteX1" fmla="*/ 567177 w 1327395"/>
              <a:gd name="connsiteY1" fmla="*/ 1223935 h 2835431"/>
              <a:gd name="connsiteX2" fmla="*/ 364287 w 1327395"/>
              <a:gd name="connsiteY2" fmla="*/ 1716744 h 2835431"/>
              <a:gd name="connsiteX3" fmla="*/ 3271 w 1327395"/>
              <a:gd name="connsiteY3" fmla="*/ 1920931 h 2835431"/>
              <a:gd name="connsiteX4" fmla="*/ 0 w 1327395"/>
              <a:gd name="connsiteY4" fmla="*/ 2835431 h 2835431"/>
              <a:gd name="connsiteX5" fmla="*/ 1327395 w 1327395"/>
              <a:gd name="connsiteY5" fmla="*/ 2831583 h 2835431"/>
              <a:gd name="connsiteX6" fmla="*/ 1326095 w 1327395"/>
              <a:gd name="connsiteY6" fmla="*/ 1894298 h 2835431"/>
              <a:gd name="connsiteX7" fmla="*/ 920373 w 1327395"/>
              <a:gd name="connsiteY7" fmla="*/ 1504568 h 2835431"/>
              <a:gd name="connsiteX8" fmla="*/ 699257 w 1327395"/>
              <a:gd name="connsiteY8" fmla="*/ 1152815 h 2835431"/>
              <a:gd name="connsiteX9" fmla="*/ 1278921 w 1327395"/>
              <a:gd name="connsiteY9" fmla="*/ 0 h 2835431"/>
              <a:gd name="connsiteX10" fmla="*/ 32032 w 1327395"/>
              <a:gd name="connsiteY10" fmla="*/ 30479 h 283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7395" h="2835431">
                <a:moveTo>
                  <a:pt x="32032" y="30479"/>
                </a:moveTo>
                <a:lnTo>
                  <a:pt x="567177" y="1223935"/>
                </a:lnTo>
                <a:lnTo>
                  <a:pt x="364287" y="1716744"/>
                </a:lnTo>
                <a:lnTo>
                  <a:pt x="3271" y="1920931"/>
                </a:lnTo>
                <a:cubicBezTo>
                  <a:pt x="2181" y="2202090"/>
                  <a:pt x="1090" y="2554272"/>
                  <a:pt x="0" y="2835431"/>
                </a:cubicBezTo>
                <a:lnTo>
                  <a:pt x="1327395" y="2831583"/>
                </a:lnTo>
                <a:cubicBezTo>
                  <a:pt x="1326962" y="2519155"/>
                  <a:pt x="1326528" y="2206726"/>
                  <a:pt x="1326095" y="1894298"/>
                </a:cubicBezTo>
                <a:lnTo>
                  <a:pt x="920373" y="1504568"/>
                </a:lnTo>
                <a:lnTo>
                  <a:pt x="699257" y="1152815"/>
                </a:lnTo>
                <a:lnTo>
                  <a:pt x="1278921" y="0"/>
                </a:lnTo>
                <a:lnTo>
                  <a:pt x="32032" y="30479"/>
                </a:lnTo>
                <a:close/>
              </a:path>
            </a:pathLst>
          </a:custGeom>
          <a:solidFill>
            <a:srgbClr val="FFCC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31750"/>
          </a:effectLst>
        </p:spPr>
        <p:txBody>
          <a:bodyPr lIns="107670" tIns="53833" rIns="107670" bIns="53833"/>
          <a:lstStyle/>
          <a:p>
            <a:pPr marL="139221" indent="-139221" algn="ctr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18444" name="Picture 16" descr="Manufacturing: Assemble, Sorting, Separat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721867" y="3687233"/>
            <a:ext cx="693077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5" name="TextBox 143"/>
          <p:cNvSpPr txBox="1">
            <a:spLocks noChangeArrowheads="1"/>
          </p:cNvSpPr>
          <p:nvPr/>
        </p:nvSpPr>
        <p:spPr bwMode="auto">
          <a:xfrm>
            <a:off x="7276439" y="5729818"/>
            <a:ext cx="1582208" cy="357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925" tIns="53461" rIns="106925" bIns="53461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</a:pPr>
            <a:r>
              <a:rPr lang="en-US" sz="1800" dirty="0">
                <a:solidFill>
                  <a:srgbClr val="000000"/>
                </a:solidFill>
              </a:rPr>
              <a:t>Compressed</a:t>
            </a:r>
          </a:p>
        </p:txBody>
      </p:sp>
      <p:sp>
        <p:nvSpPr>
          <p:cNvPr id="18446" name="TextBox 146"/>
          <p:cNvSpPr txBox="1">
            <a:spLocks noChangeArrowheads="1"/>
          </p:cNvSpPr>
          <p:nvPr/>
        </p:nvSpPr>
        <p:spPr bwMode="auto">
          <a:xfrm>
            <a:off x="7181852" y="4694769"/>
            <a:ext cx="935567" cy="329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925" tIns="53461" rIns="106925" bIns="53461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</a:pPr>
            <a:r>
              <a:rPr lang="en-US" sz="1600" i="1" dirty="0">
                <a:solidFill>
                  <a:srgbClr val="0070C0"/>
                </a:solidFill>
              </a:rPr>
              <a:t>primary</a:t>
            </a:r>
          </a:p>
        </p:txBody>
      </p:sp>
      <p:sp>
        <p:nvSpPr>
          <p:cNvPr id="18447" name="TextBox 147"/>
          <p:cNvSpPr txBox="1">
            <a:spLocks noChangeArrowheads="1"/>
          </p:cNvSpPr>
          <p:nvPr/>
        </p:nvSpPr>
        <p:spPr bwMode="auto">
          <a:xfrm>
            <a:off x="7149174" y="5393270"/>
            <a:ext cx="995759" cy="329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925" tIns="53461" rIns="106925" bIns="53461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</a:pPr>
            <a:r>
              <a:rPr lang="en-US" sz="1600" i="1" dirty="0">
                <a:solidFill>
                  <a:srgbClr val="0070C0"/>
                </a:solidFill>
              </a:rPr>
              <a:t>standby</a:t>
            </a:r>
          </a:p>
        </p:txBody>
      </p:sp>
      <p:sp>
        <p:nvSpPr>
          <p:cNvPr id="18448" name="TextBox 148"/>
          <p:cNvSpPr txBox="1">
            <a:spLocks noChangeArrowheads="1"/>
          </p:cNvSpPr>
          <p:nvPr/>
        </p:nvSpPr>
        <p:spPr bwMode="auto">
          <a:xfrm>
            <a:off x="7714988" y="4997454"/>
            <a:ext cx="705115" cy="329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925" tIns="53461" rIns="106925" bIns="53461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</a:pPr>
            <a:r>
              <a:rPr lang="en-US" sz="1600" i="1" dirty="0">
                <a:solidFill>
                  <a:srgbClr val="0070C0"/>
                </a:solidFill>
              </a:rPr>
              <a:t>test</a:t>
            </a:r>
          </a:p>
        </p:txBody>
      </p:sp>
      <p:sp>
        <p:nvSpPr>
          <p:cNvPr id="18449" name="TextBox 149"/>
          <p:cNvSpPr txBox="1">
            <a:spLocks noChangeArrowheads="1"/>
          </p:cNvSpPr>
          <p:nvPr/>
        </p:nvSpPr>
        <p:spPr bwMode="auto">
          <a:xfrm>
            <a:off x="8177612" y="5393270"/>
            <a:ext cx="705115" cy="329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925" tIns="53461" rIns="106925" bIns="53461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</a:pPr>
            <a:r>
              <a:rPr lang="en-US" sz="1600" i="1" dirty="0" err="1">
                <a:solidFill>
                  <a:srgbClr val="0070C0"/>
                </a:solidFill>
              </a:rPr>
              <a:t>dev’t</a:t>
            </a:r>
            <a:endParaRPr lang="en-US" sz="1600" i="1" dirty="0">
              <a:solidFill>
                <a:srgbClr val="0070C0"/>
              </a:solidFill>
            </a:endParaRPr>
          </a:p>
        </p:txBody>
      </p:sp>
      <p:pic>
        <p:nvPicPr>
          <p:cNvPr id="138" name="Picture 32" descr="storage_wh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462095" y="4901618"/>
            <a:ext cx="357386" cy="260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900000" lon="0" rev="0"/>
            </a:camera>
            <a:lightRig rig="threePt" dir="t"/>
          </a:scene3d>
        </p:spPr>
      </p:pic>
      <p:pic>
        <p:nvPicPr>
          <p:cNvPr id="140" name="Picture 32" descr="storage_wh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458946" y="5203458"/>
            <a:ext cx="357386" cy="260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900000" lon="0" rev="0"/>
            </a:camera>
            <a:lightRig rig="threePt" dir="t"/>
          </a:scene3d>
        </p:spPr>
      </p:pic>
      <p:pic>
        <p:nvPicPr>
          <p:cNvPr id="141" name="Picture 32" descr="storage_wh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898198" y="5203458"/>
            <a:ext cx="357386" cy="260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900000" lon="0" rev="0"/>
            </a:camera>
            <a:lightRig rig="threePt" dir="t"/>
          </a:scene3d>
        </p:spPr>
      </p:pic>
      <p:pic>
        <p:nvPicPr>
          <p:cNvPr id="142" name="Picture 32" descr="storage_wh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337452" y="5203458"/>
            <a:ext cx="357386" cy="260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900000" lon="0" rev="0"/>
            </a:camera>
            <a:lightRig rig="threePt" dir="t"/>
          </a:scene3d>
        </p:spPr>
      </p:pic>
      <p:pic>
        <p:nvPicPr>
          <p:cNvPr id="143" name="Picture 32" descr="storage_wh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315070" y="4901618"/>
            <a:ext cx="357386" cy="260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900000" lon="0" rev="0"/>
            </a:camera>
            <a:lightRig rig="threePt" dir="t"/>
          </a:scene3d>
        </p:spPr>
      </p:pic>
      <p:sp>
        <p:nvSpPr>
          <p:cNvPr id="18455" name="TextBox 150"/>
          <p:cNvSpPr txBox="1">
            <a:spLocks noChangeArrowheads="1"/>
          </p:cNvSpPr>
          <p:nvPr/>
        </p:nvSpPr>
        <p:spPr bwMode="auto">
          <a:xfrm>
            <a:off x="8067543" y="4694769"/>
            <a:ext cx="894292" cy="329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925" tIns="53461" rIns="106925" bIns="53461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</a:pPr>
            <a:r>
              <a:rPr lang="en-US" sz="1600" i="1" dirty="0">
                <a:solidFill>
                  <a:srgbClr val="0070C0"/>
                </a:solidFill>
              </a:rPr>
              <a:t>backup</a:t>
            </a:r>
          </a:p>
        </p:txBody>
      </p:sp>
      <p:pic>
        <p:nvPicPr>
          <p:cNvPr id="163" name="Picture 32" descr="storage_wh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255183" y="2491665"/>
            <a:ext cx="566066" cy="48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21599991" lon="0" rev="0"/>
            </a:camera>
            <a:lightRig rig="threePt" dir="t"/>
          </a:scene3d>
        </p:spPr>
      </p:pic>
      <p:pic>
        <p:nvPicPr>
          <p:cNvPr id="164" name="Picture 32" descr="storage_wh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253262" y="2482789"/>
            <a:ext cx="566066" cy="48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21599991" lon="0" rev="0"/>
            </a:camera>
            <a:lightRig rig="threePt" dir="t"/>
          </a:scene3d>
        </p:spPr>
      </p:pic>
      <p:pic>
        <p:nvPicPr>
          <p:cNvPr id="100" name="Picture 32" descr="storage_wh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754757" y="2475393"/>
            <a:ext cx="566066" cy="48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21599991" lon="0" rev="0"/>
            </a:camera>
            <a:lightRig rig="threePt" dir="t"/>
          </a:scene3d>
        </p:spPr>
      </p:pic>
      <p:pic>
        <p:nvPicPr>
          <p:cNvPr id="162" name="Picture 32" descr="storage_wh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978437" y="2621281"/>
            <a:ext cx="707262" cy="610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21599991" lon="0" rev="0"/>
            </a:camera>
            <a:lightRig rig="threePt" dir="t"/>
          </a:scene3d>
        </p:spPr>
      </p:pic>
      <p:pic>
        <p:nvPicPr>
          <p:cNvPr id="161" name="Picture 32" descr="storage_wh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450117" y="2621281"/>
            <a:ext cx="707262" cy="610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21599991" lon="0" rev="0"/>
            </a:camera>
            <a:lightRig rig="threePt" dir="t"/>
          </a:scene3d>
        </p:spPr>
      </p:pic>
      <p:pic>
        <p:nvPicPr>
          <p:cNvPr id="136" name="Picture 32" descr="storage_wh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670231" y="2777241"/>
            <a:ext cx="809056" cy="69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21599991" lon="0" rev="0"/>
            </a:camera>
            <a:lightRig rig="threePt" dir="t"/>
          </a:scene3d>
        </p:spPr>
      </p:pic>
      <p:sp>
        <p:nvSpPr>
          <p:cNvPr id="18462" name="TextBox 169"/>
          <p:cNvSpPr txBox="1">
            <a:spLocks noChangeArrowheads="1"/>
          </p:cNvSpPr>
          <p:nvPr/>
        </p:nvSpPr>
        <p:spPr bwMode="auto">
          <a:xfrm>
            <a:off x="7154336" y="3373967"/>
            <a:ext cx="1826419" cy="357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925" tIns="53461" rIns="106925" bIns="53461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</a:pPr>
            <a:r>
              <a:rPr lang="en-US" sz="1800" dirty="0">
                <a:solidFill>
                  <a:srgbClr val="000000"/>
                </a:solidFill>
              </a:rPr>
              <a:t>Uncompressed</a:t>
            </a:r>
            <a:endParaRPr lang="en-US" sz="1900" dirty="0">
              <a:solidFill>
                <a:srgbClr val="000000"/>
              </a:solidFill>
            </a:endParaRPr>
          </a:p>
        </p:txBody>
      </p:sp>
      <p:sp>
        <p:nvSpPr>
          <p:cNvPr id="176" name="Content Placeholder 7"/>
          <p:cNvSpPr txBox="1">
            <a:spLocks/>
          </p:cNvSpPr>
          <p:nvPr/>
        </p:nvSpPr>
        <p:spPr bwMode="auto">
          <a:xfrm>
            <a:off x="641483" y="3966637"/>
            <a:ext cx="4013994" cy="1327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5450" indent="-265450" eaLnBrk="0" hangingPunct="0">
              <a:spcBef>
                <a:spcPct val="20000"/>
              </a:spcBef>
              <a:buClr>
                <a:srgbClr val="FF0000"/>
              </a:buClr>
              <a:buFont typeface="Times" charset="0"/>
              <a:buChar char="•"/>
              <a:defRPr/>
            </a:pPr>
            <a:r>
              <a:rPr lang="en-US" sz="1900" b="1" kern="0" dirty="0">
                <a:solidFill>
                  <a:srgbClr val="000000"/>
                </a:solidFill>
                <a:latin typeface="Arial"/>
              </a:rPr>
              <a:t>Smart Flash Cache</a:t>
            </a:r>
          </a:p>
          <a:p>
            <a:pPr marL="666416" lvl="1" indent="-267311" eaLnBrk="0" hangingPunct="0">
              <a:spcBef>
                <a:spcPct val="20000"/>
              </a:spcBef>
              <a:buClr>
                <a:srgbClr val="4D4D4D"/>
              </a:buClr>
              <a:buFont typeface="Times" charset="0"/>
              <a:buChar char="–"/>
              <a:defRPr/>
            </a:pPr>
            <a:r>
              <a:rPr lang="en-US" sz="1400" kern="0" dirty="0">
                <a:solidFill>
                  <a:srgbClr val="000000"/>
                </a:solidFill>
                <a:latin typeface="Arial"/>
              </a:rPr>
              <a:t>Accelerates random I/O up to 30x</a:t>
            </a:r>
          </a:p>
          <a:p>
            <a:pPr marL="666416" lvl="1" indent="-267311" eaLnBrk="0" hangingPunct="0">
              <a:spcBef>
                <a:spcPct val="20000"/>
              </a:spcBef>
              <a:buClr>
                <a:srgbClr val="4D4D4D"/>
              </a:buClr>
              <a:buFont typeface="Times" charset="0"/>
              <a:buChar char="–"/>
              <a:defRPr/>
            </a:pPr>
            <a:r>
              <a:rPr lang="en-US" sz="1400" kern="0" dirty="0">
                <a:solidFill>
                  <a:srgbClr val="000000"/>
                </a:solidFill>
                <a:latin typeface="Arial"/>
              </a:rPr>
              <a:t>Doubles data scan rate</a:t>
            </a:r>
          </a:p>
          <a:p>
            <a:pPr marL="666416" lvl="1" indent="-267311" eaLnBrk="0" hangingPunct="0">
              <a:spcBef>
                <a:spcPct val="20000"/>
              </a:spcBef>
              <a:buClr>
                <a:srgbClr val="4D4D4D"/>
              </a:buClr>
              <a:defRPr/>
            </a:pPr>
            <a:endParaRPr lang="en-US" sz="2100" kern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Picture 32" descr="storage_wh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110256" y="5049521"/>
            <a:ext cx="1072019" cy="92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21599991" lon="0" rev="0"/>
            </a:camera>
            <a:lightRig rig="threePt" dir="t"/>
          </a:scene3d>
        </p:spPr>
      </p:pic>
      <p:cxnSp>
        <p:nvCxnSpPr>
          <p:cNvPr id="18465" name="Straight Arrow Connector 189"/>
          <p:cNvCxnSpPr>
            <a:cxnSpLocks noChangeShapeType="1"/>
          </p:cNvCxnSpPr>
          <p:nvPr/>
        </p:nvCxnSpPr>
        <p:spPr bwMode="auto">
          <a:xfrm rot="10800000" flipH="1">
            <a:off x="2123943" y="5516036"/>
            <a:ext cx="495300" cy="2117"/>
          </a:xfrm>
          <a:prstGeom prst="straightConnector1">
            <a:avLst/>
          </a:prstGeom>
          <a:noFill/>
          <a:ln w="57150" algn="ctr">
            <a:solidFill>
              <a:srgbClr val="0070C0"/>
            </a:solidFill>
            <a:round/>
            <a:headEnd/>
            <a:tailEnd type="arrow" w="sm" len="med"/>
          </a:ln>
        </p:spPr>
      </p:cxnSp>
      <p:sp>
        <p:nvSpPr>
          <p:cNvPr id="192" name="Rounded Rectangle 191"/>
          <p:cNvSpPr/>
          <p:nvPr/>
        </p:nvSpPr>
        <p:spPr bwMode="auto">
          <a:xfrm>
            <a:off x="5233326" y="2738969"/>
            <a:ext cx="1663889" cy="1837267"/>
          </a:xfrm>
          <a:prstGeom prst="roundRect">
            <a:avLst>
              <a:gd name="adj" fmla="val 579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107670" tIns="53833" rIns="107670" bIns="53833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  <a:defRPr/>
            </a:pPr>
            <a:r>
              <a:rPr lang="en-US" sz="1900" dirty="0">
                <a:solidFill>
                  <a:srgbClr val="FFFFFF"/>
                </a:solidFill>
              </a:rPr>
              <a:t>Data remains compressed for scans and in Flash</a:t>
            </a:r>
          </a:p>
        </p:txBody>
      </p:sp>
      <p:sp>
        <p:nvSpPr>
          <p:cNvPr id="18469" name="TextBox 97"/>
          <p:cNvSpPr txBox="1">
            <a:spLocks noChangeArrowheads="1"/>
          </p:cNvSpPr>
          <p:nvPr/>
        </p:nvSpPr>
        <p:spPr bwMode="auto">
          <a:xfrm>
            <a:off x="5879970" y="4902200"/>
            <a:ext cx="1246848" cy="634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6925" tIns="53461" rIns="106925" bIns="53461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</a:pPr>
            <a:r>
              <a:rPr lang="en-US" sz="1900" dirty="0">
                <a:solidFill>
                  <a:srgbClr val="000000"/>
                </a:solidFill>
              </a:rPr>
              <a:t>Benefits Multiply</a:t>
            </a:r>
          </a:p>
        </p:txBody>
      </p:sp>
      <p:sp>
        <p:nvSpPr>
          <p:cNvPr id="101" name="Right Brace 100"/>
          <p:cNvSpPr/>
          <p:nvPr/>
        </p:nvSpPr>
        <p:spPr bwMode="auto">
          <a:xfrm flipH="1">
            <a:off x="6987514" y="4622801"/>
            <a:ext cx="337079" cy="1085851"/>
          </a:xfrm>
          <a:prstGeom prst="rightBrace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lIns="106925" tIns="53461" rIns="106925" bIns="53461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Oracle Exadata for Spatial 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Oracle Spatial is particularly suitable for the </a:t>
            </a:r>
            <a:r>
              <a:rPr lang="en-US" dirty="0" err="1" smtClean="0"/>
              <a:t>Exadata</a:t>
            </a:r>
            <a:r>
              <a:rPr lang="en-US" dirty="0" smtClean="0"/>
              <a:t> architecture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CPU intensive geospatial calculations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Excellent use of parallelism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Load distribution between server nodes and storage heads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Index operations benefiting from large memory</a:t>
            </a:r>
          </a:p>
          <a:p>
            <a:r>
              <a:rPr lang="en-US" dirty="0" smtClean="0"/>
              <a:t>Breaks new boundaries for ingesting spatial data</a:t>
            </a:r>
          </a:p>
          <a:p>
            <a:pPr lvl="1"/>
            <a:r>
              <a:rPr lang="en-US" dirty="0" smtClean="0"/>
              <a:t>Using the fast I/O and high network bandwidth</a:t>
            </a:r>
          </a:p>
          <a:p>
            <a:r>
              <a:rPr lang="en-US" dirty="0" smtClean="0"/>
              <a:t>Same architecture for Transaction Processing, Data Warehousing, Spatial Data Infrastructure, …</a:t>
            </a:r>
          </a:p>
          <a:p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Part of Oracle Database Kernel</a:t>
            </a:r>
          </a:p>
        </p:txBody>
      </p:sp>
      <p:sp>
        <p:nvSpPr>
          <p:cNvPr id="2150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Code resides in Database Address Space</a:t>
            </a:r>
          </a:p>
          <a:p>
            <a:r>
              <a:rPr lang="en-US" smtClean="0"/>
              <a:t>Index operations performed in Database SGA</a:t>
            </a:r>
          </a:p>
          <a:p>
            <a:r>
              <a:rPr lang="en-US" smtClean="0"/>
              <a:t>Spatial operators are parallel enabled by </a:t>
            </a:r>
            <a:br>
              <a:rPr lang="en-US" smtClean="0"/>
            </a:br>
            <a:r>
              <a:rPr lang="en-US" smtClean="0"/>
              <a:t>default and execute in Database Address Space for maximum scalability</a:t>
            </a:r>
          </a:p>
          <a:p>
            <a:r>
              <a:rPr lang="en-US" smtClean="0"/>
              <a:t>Seamlessly exploit Database security, compression, partitioning services</a:t>
            </a:r>
            <a:br>
              <a:rPr lang="en-US" smtClean="0"/>
            </a:br>
            <a:endParaRPr lang="en-US" smtClean="0"/>
          </a:p>
        </p:txBody>
      </p:sp>
      <p:pic>
        <p:nvPicPr>
          <p:cNvPr id="5" name="Picture 1" descr="Exalogic_HALF_1up_009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06138" y="1229787"/>
            <a:ext cx="1687115" cy="383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High Performance Spatial Query and Index Operations</a:t>
            </a:r>
          </a:p>
        </p:txBody>
      </p:sp>
      <p:sp>
        <p:nvSpPr>
          <p:cNvPr id="23555" name="Content Placeholder 3"/>
          <p:cNvSpPr>
            <a:spLocks noGrp="1"/>
          </p:cNvSpPr>
          <p:nvPr>
            <p:ph idx="1"/>
          </p:nvPr>
        </p:nvSpPr>
        <p:spPr>
          <a:xfrm>
            <a:off x="742950" y="1600200"/>
            <a:ext cx="6514306" cy="4343400"/>
          </a:xfrm>
        </p:spPr>
        <p:txBody>
          <a:bodyPr/>
          <a:lstStyle/>
          <a:p>
            <a:r>
              <a:rPr lang="en-US" dirty="0" smtClean="0"/>
              <a:t>First filter brings approximate results into SGA; exact results performed in memory</a:t>
            </a:r>
          </a:p>
          <a:p>
            <a:r>
              <a:rPr lang="en-US" dirty="0" smtClean="0"/>
              <a:t>Spatial operators performed in parallel against partitioned and non-partitioned data sets</a:t>
            </a:r>
          </a:p>
          <a:p>
            <a:r>
              <a:rPr lang="en-US" dirty="0" smtClean="0"/>
              <a:t>Spatial query analysis up to 100x faster</a:t>
            </a:r>
          </a:p>
          <a:p>
            <a:r>
              <a:rPr lang="en-US" dirty="0" smtClean="0"/>
              <a:t>Millions of spatial objects evaluated in minutes</a:t>
            </a:r>
          </a:p>
          <a:p>
            <a:pPr lvl="1"/>
            <a:r>
              <a:rPr lang="en-US" dirty="0" smtClean="0"/>
              <a:t>Point in polygon analysis</a:t>
            </a:r>
          </a:p>
          <a:p>
            <a:pPr lvl="1"/>
            <a:r>
              <a:rPr lang="en-US" dirty="0" smtClean="0"/>
              <a:t>Polygon to polygon analysis</a:t>
            </a:r>
          </a:p>
          <a:p>
            <a:pPr lvl="1"/>
            <a:r>
              <a:rPr lang="en-US" dirty="0" smtClean="0"/>
              <a:t>Deviation from route</a:t>
            </a:r>
          </a:p>
          <a:p>
            <a:pPr lvl="1"/>
            <a:r>
              <a:rPr lang="en-US" dirty="0" smtClean="0"/>
              <a:t>Distance covered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23556" name="Picture 1" descr="Exalogic_HALF_1up_009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06138" y="1229787"/>
            <a:ext cx="1687115" cy="383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High Performance Database Load</a:t>
            </a:r>
          </a:p>
        </p:txBody>
      </p:sp>
      <p:sp>
        <p:nvSpPr>
          <p:cNvPr id="24579" name="Content Placeholder 3"/>
          <p:cNvSpPr>
            <a:spLocks noGrp="1"/>
          </p:cNvSpPr>
          <p:nvPr>
            <p:ph idx="1"/>
          </p:nvPr>
        </p:nvSpPr>
        <p:spPr>
          <a:xfrm>
            <a:off x="742950" y="1600200"/>
            <a:ext cx="6730330" cy="4343400"/>
          </a:xfrm>
        </p:spPr>
        <p:txBody>
          <a:bodyPr/>
          <a:lstStyle/>
          <a:p>
            <a:r>
              <a:rPr lang="en-US" dirty="0" smtClean="0"/>
              <a:t>Massive ingestion of Spatial data from sensors, weather data, satellites, and other streams  by government environmental and analysis agencies</a:t>
            </a:r>
          </a:p>
          <a:p>
            <a:r>
              <a:rPr lang="en-US" dirty="0" smtClean="0"/>
              <a:t>Millions of Spatial objects ingested in minutes</a:t>
            </a:r>
          </a:p>
          <a:p>
            <a:pPr lvl="1"/>
            <a:r>
              <a:rPr lang="en-US" dirty="0" smtClean="0"/>
              <a:t>Weather readings</a:t>
            </a:r>
          </a:p>
          <a:p>
            <a:pPr lvl="1"/>
            <a:r>
              <a:rPr lang="en-US" dirty="0" smtClean="0"/>
              <a:t>Traffic readings</a:t>
            </a:r>
          </a:p>
          <a:p>
            <a:pPr lvl="1"/>
            <a:r>
              <a:rPr lang="en-US" dirty="0" smtClean="0"/>
              <a:t>Sensor readings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24581" name="Picture 1" descr="Exalogic_HALF_1up_009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06138" y="1229787"/>
            <a:ext cx="1687115" cy="383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 smtClean="0"/>
              <a:t>Best Practices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ü"/>
            </a:pPr>
            <a:r>
              <a:rPr lang="en-US" dirty="0" smtClean="0"/>
              <a:t>Spatial Index Creation Options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dirty="0" smtClean="0"/>
              <a:t>Exploiting Query parallelism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dirty="0" smtClean="0"/>
              <a:t>Pipelined Functions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dirty="0" smtClean="0"/>
              <a:t>Massive Ingestion of Spatial Data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dirty="0" smtClean="0"/>
              <a:t>Using Data Compression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7594600" y="685800"/>
            <a:ext cx="2311400" cy="2133600"/>
          </a:xfrm>
          <a:prstGeom prst="rect">
            <a:avLst/>
          </a:prstGeom>
          <a:solidFill>
            <a:srgbClr val="B8B8B8"/>
          </a:solidFill>
          <a:ln w="12700" algn="ctr">
            <a:noFill/>
            <a:miter lim="800000"/>
            <a:headEnd/>
            <a:tailEnd/>
          </a:ln>
        </p:spPr>
        <p:txBody>
          <a:bodyPr wrap="none" anchor="ctr" anchorCtr="1"/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990600" y="2133600"/>
            <a:ext cx="53451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200" dirty="0" smtClean="0">
                <a:solidFill>
                  <a:schemeClr val="accent1"/>
                </a:solidFill>
              </a:rPr>
              <a:t>Spatial </a:t>
            </a:r>
            <a:r>
              <a:rPr lang="en-US" sz="3200" dirty="0" smtClean="0"/>
              <a:t>Indexing</a:t>
            </a:r>
            <a:endParaRPr lang="en-US" sz="3200" dirty="0"/>
          </a:p>
        </p:txBody>
      </p:sp>
      <p:pic>
        <p:nvPicPr>
          <p:cNvPr id="36868" name="Picture 4" descr="Right R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4600" y="0"/>
            <a:ext cx="231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5" descr="df2f236c-MEDIUM-2276279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4600" y="685800"/>
            <a:ext cx="2311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Index Creation Options</a:t>
            </a:r>
            <a:br>
              <a:rPr lang="en-US" dirty="0" smtClean="0"/>
            </a:br>
            <a:r>
              <a:rPr lang="en-US" dirty="0" smtClean="0"/>
              <a:t>WORK_TABLESPACE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2150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During spatial index creation, the process creates intermediate tables that get dropped when the index is complete. </a:t>
            </a:r>
          </a:p>
          <a:p>
            <a:r>
              <a:rPr lang="en-US" dirty="0" smtClean="0"/>
              <a:t>The intermediate tables can take up to </a:t>
            </a:r>
            <a:r>
              <a:rPr lang="en-US" b="1" dirty="0" smtClean="0"/>
              <a:t>2 times </a:t>
            </a:r>
            <a:r>
              <a:rPr lang="en-US" dirty="0" smtClean="0"/>
              <a:t>the size of the final index. If WORK_TABLESPACE is not specified, the intermediate tables are created in the </a:t>
            </a:r>
            <a:r>
              <a:rPr lang="en-US" b="1" dirty="0" smtClean="0"/>
              <a:t>same tablespace </a:t>
            </a:r>
            <a:r>
              <a:rPr lang="en-US" dirty="0" smtClean="0"/>
              <a:t>as the final index, causing fragmentation, and possible performance degradation.</a:t>
            </a:r>
          </a:p>
          <a:p>
            <a:r>
              <a:rPr lang="en-US" dirty="0" smtClean="0"/>
              <a:t>You can use SDO_TUNE.ESTIMATE_RTREE_INDEX_SIZE, and multiply the result by 2 to provide guidance on sizing the work tablespace. The work tablespace can be re-used to create other spatial indexes.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82933" y="886691"/>
            <a:ext cx="990600" cy="12192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2100" dirty="0" err="1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Index Creation Options</a:t>
            </a:r>
            <a:br>
              <a:rPr lang="en-US" dirty="0" smtClean="0"/>
            </a:br>
            <a:r>
              <a:rPr lang="en-US" dirty="0" smtClean="0"/>
              <a:t>LAYER_GTYPE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parameter is needed especially when working with point-only layers. If a point-only layer stores its points in the SDO_ORDINATE_ARRAY, you can still specify </a:t>
            </a:r>
            <a:r>
              <a:rPr lang="en-US" b="1" dirty="0" smtClean="0"/>
              <a:t>LAYER_GTYPE=POINT</a:t>
            </a:r>
            <a:r>
              <a:rPr lang="en-US" dirty="0" smtClean="0"/>
              <a:t> on spatial index creation.</a:t>
            </a:r>
          </a:p>
          <a:p>
            <a:r>
              <a:rPr lang="en-US" dirty="0" smtClean="0"/>
              <a:t>This can help query performance when performing spatial analysis.</a:t>
            </a:r>
          </a:p>
          <a:p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82933" y="886691"/>
            <a:ext cx="990600" cy="12192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2100" dirty="0" err="1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Index Creation Options</a:t>
            </a:r>
            <a:br>
              <a:rPr lang="en-US" dirty="0" smtClean="0"/>
            </a:br>
            <a:r>
              <a:rPr lang="en-US" dirty="0" smtClean="0"/>
              <a:t>SDO_NON_LEAF_TBL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parameter is useful for very large spatial indexes</a:t>
            </a:r>
          </a:p>
          <a:p>
            <a:r>
              <a:rPr lang="en-US" dirty="0" smtClean="0"/>
              <a:t>Splits the index in two tables instead of one. </a:t>
            </a:r>
          </a:p>
          <a:p>
            <a:r>
              <a:rPr lang="en-US" dirty="0" smtClean="0"/>
              <a:t>The smaller spatial index table is the </a:t>
            </a:r>
            <a:r>
              <a:rPr lang="en-US" b="1" dirty="0" smtClean="0"/>
              <a:t>non-leaf table</a:t>
            </a:r>
            <a:r>
              <a:rPr lang="en-US" dirty="0" smtClean="0"/>
              <a:t>, which is traversed most often during spatial analysis. </a:t>
            </a:r>
          </a:p>
          <a:p>
            <a:r>
              <a:rPr lang="en-US" dirty="0" smtClean="0"/>
              <a:t>It can be beneficial to pin the non-leaf table into the buffer pool, since it is accessed most often.  </a:t>
            </a:r>
          </a:p>
          <a:p>
            <a:endParaRPr lang="en-US" dirty="0"/>
          </a:p>
        </p:txBody>
      </p:sp>
      <p:sp>
        <p:nvSpPr>
          <p:cNvPr id="10" name="Isosceles Triangle 9"/>
          <p:cNvSpPr/>
          <p:nvPr/>
        </p:nvSpPr>
        <p:spPr bwMode="auto">
          <a:xfrm>
            <a:off x="1712640" y="4221088"/>
            <a:ext cx="2376264" cy="1728192"/>
          </a:xfrm>
          <a:prstGeom prst="triangl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3" name="Isosceles Triangle 12"/>
          <p:cNvSpPr/>
          <p:nvPr/>
        </p:nvSpPr>
        <p:spPr bwMode="auto">
          <a:xfrm>
            <a:off x="5529064" y="4365104"/>
            <a:ext cx="2376264" cy="1728192"/>
          </a:xfrm>
          <a:prstGeom prst="triangl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097016" y="4365104"/>
            <a:ext cx="3240360" cy="1008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6033120" y="5373216"/>
            <a:ext cx="1368152" cy="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Isosceles Triangle 10"/>
          <p:cNvSpPr/>
          <p:nvPr/>
        </p:nvSpPr>
        <p:spPr bwMode="auto">
          <a:xfrm>
            <a:off x="6033120" y="4005064"/>
            <a:ext cx="1368152" cy="1008112"/>
          </a:xfrm>
          <a:prstGeom prst="triangle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08584" y="4797152"/>
            <a:ext cx="129614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Single Index Table</a:t>
            </a:r>
            <a:endParaRPr 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969224" y="4221088"/>
            <a:ext cx="129614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Non-Leaf Nodes</a:t>
            </a:r>
            <a:endParaRPr lang="en-US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545288" y="5517232"/>
            <a:ext cx="129614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Leaf Nodes</a:t>
            </a:r>
            <a:endParaRPr lang="en-US" sz="1200" b="1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 flipV="1">
            <a:off x="3728864" y="4509120"/>
            <a:ext cx="2376264" cy="432048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3800872" y="5301208"/>
            <a:ext cx="2376264" cy="432048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 err="1" smtClean="0"/>
              <a:t>Exadata</a:t>
            </a:r>
            <a:endParaRPr lang="en-US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ü"/>
            </a:pPr>
            <a:r>
              <a:rPr lang="en-US" dirty="0" smtClean="0"/>
              <a:t>What is </a:t>
            </a:r>
            <a:r>
              <a:rPr lang="en-US" dirty="0" err="1" smtClean="0"/>
              <a:t>Exadata</a:t>
            </a:r>
            <a:r>
              <a:rPr lang="en-US" dirty="0" smtClean="0"/>
              <a:t> ?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dirty="0" err="1" smtClean="0"/>
              <a:t>Exadata</a:t>
            </a:r>
            <a:r>
              <a:rPr lang="en-US" dirty="0" smtClean="0"/>
              <a:t> Configurations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dirty="0" smtClean="0"/>
              <a:t>Key innovations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dirty="0" err="1" smtClean="0"/>
              <a:t>Exadata</a:t>
            </a:r>
            <a:r>
              <a:rPr lang="en-US" dirty="0" smtClean="0"/>
              <a:t> and Spatial data</a:t>
            </a:r>
          </a:p>
          <a:p>
            <a:pPr eaLnBrk="1" hangingPunct="1">
              <a:buFont typeface="Wingdings" pitchFamily="2" charset="2"/>
              <a:buChar char="ü"/>
            </a:pPr>
            <a:endParaRPr lang="en-US" dirty="0" smtClean="0"/>
          </a:p>
          <a:p>
            <a:pPr eaLnBrk="1" hangingPunct="1">
              <a:buFont typeface="Wingdings" pitchFamily="2" charset="2"/>
              <a:buChar char="ü"/>
            </a:pPr>
            <a:endParaRPr lang="en-US" dirty="0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Index Creation Parameters</a:t>
            </a:r>
            <a:br>
              <a:rPr lang="en-US" dirty="0" smtClean="0"/>
            </a:br>
            <a:r>
              <a:rPr lang="en-US" dirty="0" smtClean="0"/>
              <a:t>SDO_NON_LEAF_TBL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index, specifying a “non-leaf” table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Find the name of the “non-leaf” table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“Pin” it in memory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0489" y="1988840"/>
            <a:ext cx="9205023" cy="754664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CREATE INDEX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geod_counties_sidx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ON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geod_counties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(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geom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)</a:t>
            </a:r>
            <a:b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</a:b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INDEXTYPE IS MDSYS.SPATIAL_INDEX</a:t>
            </a:r>
            <a:b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</a:br>
            <a:r>
              <a:rPr lang="en-US" sz="1400" dirty="0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PARAMETERS ('</a:t>
            </a:r>
            <a:r>
              <a:rPr lang="en-US" sz="1400" dirty="0" err="1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sdo_non_leaf_tbl</a:t>
            </a:r>
            <a:r>
              <a:rPr lang="en-US" sz="1400" dirty="0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=TRUE');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0807" y="3213751"/>
            <a:ext cx="9205023" cy="754664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SELECT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sdo_nl_index_table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/>
            </a:r>
            <a:b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</a:b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FROM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user_sdo_index_metadata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/>
            </a:r>
            <a:b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</a:b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WHERE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sdo_index_name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='GEOD_COUNTIES_SIDX‘;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489" y="4941168"/>
            <a:ext cx="9205023" cy="323777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ALTER TABLE MDNT_A930$ STORAGE(BUFFER_POOL KEEP)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0489" y="4077847"/>
            <a:ext cx="9205023" cy="323777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MDNT_A930$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7594600" y="685800"/>
            <a:ext cx="2311400" cy="2133600"/>
          </a:xfrm>
          <a:prstGeom prst="rect">
            <a:avLst/>
          </a:prstGeom>
          <a:solidFill>
            <a:srgbClr val="B8B8B8"/>
          </a:solidFill>
          <a:ln w="12700" algn="ctr">
            <a:noFill/>
            <a:miter lim="800000"/>
            <a:headEnd/>
            <a:tailEnd/>
          </a:ln>
        </p:spPr>
        <p:txBody>
          <a:bodyPr wrap="none" anchor="ctr" anchorCtr="1"/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990600" y="2133600"/>
            <a:ext cx="53451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200" dirty="0" smtClean="0">
                <a:solidFill>
                  <a:schemeClr val="accent1"/>
                </a:solidFill>
              </a:rPr>
              <a:t>Parallel</a:t>
            </a:r>
            <a:r>
              <a:rPr lang="en-US" sz="3200" dirty="0" smtClean="0"/>
              <a:t> Processing</a:t>
            </a:r>
            <a:endParaRPr lang="en-US" sz="3200" dirty="0"/>
          </a:p>
        </p:txBody>
      </p:sp>
      <p:pic>
        <p:nvPicPr>
          <p:cNvPr id="36868" name="Picture 4" descr="Right R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4600" y="0"/>
            <a:ext cx="231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5" descr="df2f236c-MEDIUM-2276279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4600" y="685800"/>
            <a:ext cx="2311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Processing</a:t>
            </a:r>
            <a:br>
              <a:rPr lang="en-US" dirty="0" smtClean="0"/>
            </a:br>
            <a:r>
              <a:rPr lang="en-US" dirty="0" smtClean="0"/>
              <a:t>Use Cases from Real-world Experiences</a:t>
            </a:r>
          </a:p>
        </p:txBody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Re-Insurance Company</a:t>
            </a:r>
          </a:p>
          <a:p>
            <a:pPr lvl="1"/>
            <a:r>
              <a:rPr lang="en-US" dirty="0" smtClean="0"/>
              <a:t>Risk management in a hurricane scenario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US Rail</a:t>
            </a:r>
          </a:p>
          <a:p>
            <a:pPr lvl="1"/>
            <a:r>
              <a:rPr lang="en-US" dirty="0" smtClean="0"/>
              <a:t>Bulk nearest neighbor queries to find closest track, and project reported train positions onto tracks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Validate home appraisals for a Government Sponsored Enterprise (GSE)</a:t>
            </a:r>
          </a:p>
          <a:p>
            <a:pPr lvl="1"/>
            <a:r>
              <a:rPr lang="en-US" dirty="0" smtClean="0"/>
              <a:t>Find all the parcels touching parcels to validate appraisals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Satellite Imagery Provider</a:t>
            </a:r>
          </a:p>
          <a:p>
            <a:pPr lvl="1"/>
            <a:r>
              <a:rPr lang="en-US" dirty="0" smtClean="0"/>
              <a:t>Find all the useful portions of cloud covered imagery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Risk Management</a:t>
            </a:r>
            <a:br>
              <a:rPr lang="en-US" dirty="0" smtClean="0"/>
            </a:br>
            <a:r>
              <a:rPr lang="en-US" dirty="0" smtClean="0"/>
              <a:t>Requirements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29699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re-insurance company maintains portfolios for hundreds of insurance companies.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Which properties will be (or are) affected by the projected path of a hurricane ?”</a:t>
            </a:r>
          </a:p>
          <a:p>
            <a:r>
              <a:rPr lang="en-US" dirty="0" smtClean="0"/>
              <a:t>Data: 36 million rows, 64 partitions, each with about 571,000 rows.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Management</a:t>
            </a:r>
            <a:br>
              <a:rPr lang="en-US" dirty="0" smtClean="0"/>
            </a:br>
            <a:r>
              <a:rPr lang="en-US" sz="2400" dirty="0" smtClean="0"/>
              <a:t>Parallel Spatial Query Against Partitioned Tables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28675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 pruning occurs first.</a:t>
            </a:r>
          </a:p>
          <a:p>
            <a:pPr lvl="1"/>
            <a:r>
              <a:rPr lang="en-US" dirty="0" smtClean="0"/>
              <a:t>Unmatched partitions are not searched</a:t>
            </a:r>
          </a:p>
          <a:p>
            <a:r>
              <a:rPr lang="en-US" dirty="0" smtClean="0"/>
              <a:t>If a spatial operator’s query window spans multiple partitions, partitions are searched in parallel.</a:t>
            </a:r>
          </a:p>
          <a:p>
            <a:r>
              <a:rPr lang="en-US" dirty="0" smtClean="0"/>
              <a:t>This is automatic for all spatial operators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520" y="5364505"/>
            <a:ext cx="108012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Partition 1</a:t>
            </a:r>
            <a:endParaRPr 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56656" y="5364505"/>
            <a:ext cx="108012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Partition 2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304928" y="5364505"/>
            <a:ext cx="108012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Partition K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753200" y="5364505"/>
            <a:ext cx="108012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Partition N-1</a:t>
            </a:r>
            <a:endParaRPr 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977336" y="5364505"/>
            <a:ext cx="108012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Partition N</a:t>
            </a:r>
            <a:endParaRPr lang="en-US" sz="1600" b="1" dirty="0"/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3224808" y="5652537"/>
            <a:ext cx="864096" cy="0"/>
          </a:xfrm>
          <a:prstGeom prst="line">
            <a:avLst/>
          </a:prstGeom>
          <a:noFill/>
          <a:ln w="762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5673080" y="5652537"/>
            <a:ext cx="864096" cy="0"/>
          </a:xfrm>
          <a:prstGeom prst="line">
            <a:avLst/>
          </a:prstGeom>
          <a:noFill/>
          <a:ln w="762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Down Arrow 14"/>
          <p:cNvSpPr/>
          <p:nvPr/>
        </p:nvSpPr>
        <p:spPr bwMode="auto">
          <a:xfrm>
            <a:off x="992560" y="4437112"/>
            <a:ext cx="360040" cy="720080"/>
          </a:xfrm>
          <a:prstGeom prst="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4664968" y="4437112"/>
            <a:ext cx="360040" cy="720080"/>
          </a:xfrm>
          <a:prstGeom prst="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7113240" y="4437112"/>
            <a:ext cx="360040" cy="720080"/>
          </a:xfrm>
          <a:prstGeom prst="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2520" y="3851114"/>
            <a:ext cx="8424936" cy="369974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Times New Roman" pitchFamily="18" charset="0"/>
              </a:rPr>
              <a:t>Spatial Query</a:t>
            </a:r>
          </a:p>
        </p:txBody>
      </p:sp>
      <p:sp>
        <p:nvSpPr>
          <p:cNvPr id="19" name="Multiply 18"/>
          <p:cNvSpPr/>
          <p:nvPr/>
        </p:nvSpPr>
        <p:spPr bwMode="auto">
          <a:xfrm>
            <a:off x="1928664" y="5229200"/>
            <a:ext cx="864096" cy="792088"/>
          </a:xfrm>
          <a:prstGeom prst="mathMultiply">
            <a:avLst>
              <a:gd name="adj1" fmla="val 13424"/>
            </a:avLst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20" name="Multiply 19"/>
          <p:cNvSpPr/>
          <p:nvPr/>
        </p:nvSpPr>
        <p:spPr bwMode="auto">
          <a:xfrm>
            <a:off x="8049344" y="5229200"/>
            <a:ext cx="864096" cy="792088"/>
          </a:xfrm>
          <a:prstGeom prst="mathMultiply">
            <a:avLst>
              <a:gd name="adj1" fmla="val 13424"/>
            </a:avLst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Management</a:t>
            </a:r>
            <a:br>
              <a:rPr lang="en-US" dirty="0" smtClean="0"/>
            </a:br>
            <a:r>
              <a:rPr lang="en-US" dirty="0" smtClean="0"/>
              <a:t>Query Syntax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6506" y="3109479"/>
            <a:ext cx="9205023" cy="244743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SELECT </a:t>
            </a:r>
            <a:r>
              <a:rPr lang="en-US" sz="1900" dirty="0" err="1" smtClean="0">
                <a:latin typeface="Lucida Console" pitchFamily="49" charset="0"/>
                <a:ea typeface="+mn-ea"/>
                <a:cs typeface="Times New Roman" charset="0"/>
              </a:rPr>
              <a:t>p.property_id</a:t>
            </a: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 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FROM   properties p,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       hurricanes h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WHERE  </a:t>
            </a:r>
            <a:r>
              <a:rPr lang="en-US" sz="1900" dirty="0" err="1" smtClean="0">
                <a:latin typeface="Lucida Console" pitchFamily="49" charset="0"/>
                <a:ea typeface="+mn-ea"/>
                <a:cs typeface="Times New Roman" charset="0"/>
              </a:rPr>
              <a:t>h.hurricane_name</a:t>
            </a: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 = 'Kurt'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AND    </a:t>
            </a:r>
            <a:r>
              <a:rPr lang="en-US" sz="1900" dirty="0" err="1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sdo_within_distance</a:t>
            </a:r>
            <a:r>
              <a:rPr lang="en-US" sz="1900" dirty="0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 (</a:t>
            </a:r>
          </a:p>
          <a:p>
            <a:pPr eaLnBrk="0" hangingPunct="0">
              <a:defRPr/>
            </a:pPr>
            <a:r>
              <a:rPr lang="en-US" sz="1900" dirty="0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         </a:t>
            </a:r>
            <a:r>
              <a:rPr lang="en-US" sz="1900" dirty="0" err="1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p.property_geom</a:t>
            </a:r>
            <a:r>
              <a:rPr lang="en-US" sz="1900" dirty="0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, </a:t>
            </a:r>
            <a:r>
              <a:rPr lang="en-US" sz="1900" dirty="0" err="1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h.hurricane_track</a:t>
            </a:r>
            <a:r>
              <a:rPr lang="en-US" sz="1900" dirty="0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, </a:t>
            </a:r>
          </a:p>
          <a:p>
            <a:pPr eaLnBrk="0" hangingPunct="0">
              <a:defRPr/>
            </a:pPr>
            <a:r>
              <a:rPr lang="en-US" sz="1900" dirty="0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         'distance=200 unit=meter'</a:t>
            </a:r>
          </a:p>
          <a:p>
            <a:pPr eaLnBrk="0" hangingPunct="0">
              <a:defRPr/>
            </a:pPr>
            <a:r>
              <a:rPr lang="en-US" sz="1900" dirty="0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       ) = 'TRUE';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6506" y="2006909"/>
            <a:ext cx="9205023" cy="693109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ALTER SESSION FORCE PARALLEL DDL PARALLEL 72;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ALTER SESSION FORCE PARALLEL QUERY PARALLEL 72;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7296" y="1052736"/>
            <a:ext cx="1872208" cy="12926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100" dirty="0" smtClean="0"/>
              <a:t>Enable parallelism if not set on the tables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Management</a:t>
            </a:r>
            <a:br>
              <a:rPr lang="en-US" dirty="0" smtClean="0"/>
            </a:br>
            <a:r>
              <a:rPr lang="en-US" dirty="0" smtClean="0"/>
              <a:t>Results</a:t>
            </a:r>
          </a:p>
        </p:txBody>
      </p:sp>
      <p:sp>
        <p:nvSpPr>
          <p:cNvPr id="29699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 completes in </a:t>
            </a:r>
            <a:r>
              <a:rPr lang="en-US" b="1" dirty="0" smtClean="0"/>
              <a:t>50 seconds </a:t>
            </a:r>
            <a:r>
              <a:rPr lang="en-US" dirty="0" smtClean="0"/>
              <a:t>without parallelism</a:t>
            </a:r>
          </a:p>
          <a:p>
            <a:r>
              <a:rPr lang="en-US" dirty="0" smtClean="0"/>
              <a:t>Completes in </a:t>
            </a:r>
            <a:r>
              <a:rPr lang="en-US" b="1" dirty="0" smtClean="0"/>
              <a:t>1.28 seconds </a:t>
            </a:r>
            <a:r>
              <a:rPr lang="en-US" dirty="0" smtClean="0"/>
              <a:t>when run in parallel (on Half Rack </a:t>
            </a:r>
            <a:r>
              <a:rPr lang="en-US" dirty="0" err="1" smtClean="0"/>
              <a:t>Exadata</a:t>
            </a:r>
            <a:r>
              <a:rPr lang="en-US" dirty="0" smtClean="0"/>
              <a:t> V1 database machine with 48 cores)</a:t>
            </a:r>
          </a:p>
          <a:p>
            <a:r>
              <a:rPr lang="en-US" dirty="0" smtClean="0"/>
              <a:t>That is almost </a:t>
            </a:r>
            <a:r>
              <a:rPr lang="en-US" b="1" dirty="0" smtClean="0"/>
              <a:t>40 times </a:t>
            </a:r>
            <a:r>
              <a:rPr lang="en-US" dirty="0" smtClean="0"/>
              <a:t>faster!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US Rail Application</a:t>
            </a:r>
            <a:br>
              <a:rPr lang="en-US" dirty="0" smtClean="0"/>
            </a:br>
            <a:r>
              <a:rPr lang="en-US" dirty="0" smtClean="0"/>
              <a:t>Requirements</a:t>
            </a:r>
          </a:p>
        </p:txBody>
      </p:sp>
      <p:sp>
        <p:nvSpPr>
          <p:cNvPr id="31747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300" dirty="0" smtClean="0"/>
              <a:t>GPS locations for each train collected throughout the day</a:t>
            </a:r>
          </a:p>
          <a:p>
            <a:r>
              <a:rPr lang="en-US" sz="2300" dirty="0" smtClean="0"/>
              <a:t>Each location has other attributes (time, speed, and more)</a:t>
            </a:r>
          </a:p>
          <a:p>
            <a:r>
              <a:rPr lang="en-US" sz="2300" dirty="0" smtClean="0"/>
              <a:t>GPS locations have a degree of error, so they don’t always fall on a track.</a:t>
            </a:r>
          </a:p>
          <a:p>
            <a:r>
              <a:rPr lang="en-US" sz="2300" dirty="0" smtClean="0"/>
              <a:t>Bulk nearest </a:t>
            </a:r>
            <a:r>
              <a:rPr lang="en-US" sz="2300" dirty="0" err="1" smtClean="0"/>
              <a:t>neighbour</a:t>
            </a:r>
            <a:r>
              <a:rPr lang="en-US" sz="2300" dirty="0" smtClean="0"/>
              <a:t> queries to find closest track, and project reported train positions onto tracks</a:t>
            </a:r>
          </a:p>
          <a:p>
            <a:r>
              <a:rPr lang="en-US" sz="2300" dirty="0" smtClean="0"/>
              <a:t>Information used for:</a:t>
            </a:r>
          </a:p>
          <a:p>
            <a:pPr lvl="1"/>
            <a:r>
              <a:rPr lang="en-US" sz="2100" dirty="0" smtClean="0"/>
              <a:t>Tracking trains</a:t>
            </a:r>
          </a:p>
          <a:p>
            <a:pPr lvl="1"/>
            <a:r>
              <a:rPr lang="en-US" sz="2100" dirty="0" smtClean="0"/>
              <a:t>Analysis for maintenance, ensure engineers are within parameters, …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Rail Application</a:t>
            </a:r>
            <a:br>
              <a:rPr lang="en-US" dirty="0" smtClean="0"/>
            </a:br>
            <a:r>
              <a:rPr lang="en-US" sz="2800" dirty="0" smtClean="0"/>
              <a:t>Parallel “CREATE TABLE AS SELECT” (CTAS)</a:t>
            </a: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40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operators parallelize “CTAS” when multiple candidates feed the second argument        </a:t>
            </a:r>
          </a:p>
          <a:p>
            <a:r>
              <a:rPr lang="en-US" dirty="0" smtClean="0"/>
              <a:t>Consider a set of 45,158,800 train positions recorded using the on-board GPS      </a:t>
            </a:r>
          </a:p>
          <a:p>
            <a:r>
              <a:rPr lang="en-US" dirty="0" smtClean="0"/>
              <a:t>For each train position:        </a:t>
            </a:r>
          </a:p>
          <a:p>
            <a:pPr lvl="1"/>
            <a:r>
              <a:rPr lang="en-US" dirty="0" smtClean="0"/>
              <a:t>Find the closest track to the train (with SDO_NN)</a:t>
            </a:r>
          </a:p>
          <a:p>
            <a:pPr lvl="1"/>
            <a:r>
              <a:rPr lang="en-US" dirty="0" smtClean="0"/>
              <a:t>Then calculate the position on the track closest to the train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502179" y="5803901"/>
            <a:ext cx="9403821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49590" indent="-249590" eaLnBrk="0" hangingPunct="0">
              <a:spcBef>
                <a:spcPts val="587"/>
              </a:spcBef>
              <a:spcAft>
                <a:spcPts val="235"/>
              </a:spcAft>
              <a:buClr>
                <a:schemeClr val="tx2"/>
              </a:buClr>
            </a:pPr>
            <a:r>
              <a:rPr lang="en-US" sz="2100" dirty="0">
                <a:solidFill>
                  <a:srgbClr val="000000"/>
                </a:solidFill>
              </a:rPr>
              <a:t> </a:t>
            </a:r>
            <a:r>
              <a:rPr lang="en-US" sz="2100" dirty="0"/>
              <a:t>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Rail Application</a:t>
            </a:r>
            <a:br>
              <a:rPr lang="en-US" dirty="0" smtClean="0"/>
            </a:br>
            <a:r>
              <a:rPr lang="en-US" dirty="0" smtClean="0"/>
              <a:t>Query Syntax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6506" y="2660915"/>
            <a:ext cx="9205023" cy="3032211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CREATE TABLE </a:t>
            </a:r>
            <a:r>
              <a:rPr lang="en-US" sz="1900" dirty="0" err="1" smtClean="0">
                <a:latin typeface="Lucida Console" pitchFamily="49" charset="0"/>
                <a:ea typeface="+mn-ea"/>
                <a:cs typeface="Times New Roman" charset="0"/>
              </a:rPr>
              <a:t>track_matches</a:t>
            </a: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 </a:t>
            </a:r>
            <a:r>
              <a:rPr lang="en-US" sz="1900" dirty="0" err="1" smtClean="0">
                <a:latin typeface="Lucida Console" pitchFamily="49" charset="0"/>
                <a:ea typeface="+mn-ea"/>
                <a:cs typeface="Times New Roman" charset="0"/>
              </a:rPr>
              <a:t>nologging</a:t>
            </a: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 PARALLEL AS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SELECT /*+ ordered index (t </a:t>
            </a:r>
            <a:r>
              <a:rPr lang="en-US" sz="1900" dirty="0" err="1" smtClean="0">
                <a:latin typeface="Lucida Console" pitchFamily="49" charset="0"/>
                <a:ea typeface="+mn-ea"/>
                <a:cs typeface="Times New Roman" charset="0"/>
              </a:rPr>
              <a:t>tracks_spatial_idx</a:t>
            </a: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) */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       </a:t>
            </a:r>
            <a:r>
              <a:rPr lang="en-US" sz="1900" dirty="0" err="1" smtClean="0">
                <a:latin typeface="Lucida Console" pitchFamily="49" charset="0"/>
                <a:ea typeface="+mn-ea"/>
                <a:cs typeface="Times New Roman" charset="0"/>
              </a:rPr>
              <a:t>p.locomotive_id</a:t>
            </a: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, </a:t>
            </a:r>
            <a:r>
              <a:rPr lang="en-US" sz="1900" dirty="0" err="1" smtClean="0">
                <a:latin typeface="Lucida Console" pitchFamily="49" charset="0"/>
                <a:ea typeface="+mn-ea"/>
                <a:cs typeface="Times New Roman" charset="0"/>
              </a:rPr>
              <a:t>t.track_id</a:t>
            </a: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, </a:t>
            </a:r>
            <a:r>
              <a:rPr lang="en-US" sz="1900" dirty="0" err="1" smtClean="0">
                <a:latin typeface="Lucida Console" pitchFamily="49" charset="0"/>
                <a:ea typeface="+mn-ea"/>
                <a:cs typeface="Times New Roman" charset="0"/>
              </a:rPr>
              <a:t>p.timestamp</a:t>
            </a:r>
            <a:endParaRPr lang="en-US" sz="1900" dirty="0" smtClean="0">
              <a:latin typeface="Lucida Console" pitchFamily="49" charset="0"/>
              <a:ea typeface="+mn-ea"/>
              <a:cs typeface="Times New Roman" charset="0"/>
            </a:endParaRP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       </a:t>
            </a:r>
            <a:r>
              <a:rPr lang="en-US" sz="1900" dirty="0" err="1" smtClean="0">
                <a:latin typeface="Lucida Console" pitchFamily="49" charset="0"/>
                <a:ea typeface="+mn-ea"/>
                <a:cs typeface="Times New Roman" charset="0"/>
              </a:rPr>
              <a:t>sdo_lrs.find_measure</a:t>
            </a: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 (</a:t>
            </a:r>
            <a:r>
              <a:rPr lang="en-US" sz="1900" dirty="0" err="1" smtClean="0">
                <a:latin typeface="Lucida Console" pitchFamily="49" charset="0"/>
                <a:ea typeface="+mn-ea"/>
                <a:cs typeface="Times New Roman" charset="0"/>
              </a:rPr>
              <a:t>t.track_geom</a:t>
            </a: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, </a:t>
            </a:r>
            <a:r>
              <a:rPr lang="en-US" sz="1900" dirty="0" err="1" smtClean="0">
                <a:latin typeface="Lucida Console" pitchFamily="49" charset="0"/>
                <a:ea typeface="+mn-ea"/>
                <a:cs typeface="Times New Roman" charset="0"/>
              </a:rPr>
              <a:t>p.locomotive_pos</a:t>
            </a: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) measure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FROM   positions p,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       tracks t</a:t>
            </a:r>
          </a:p>
          <a:p>
            <a:pPr eaLnBrk="0" hangingPunct="0">
              <a:defRPr/>
            </a:pPr>
            <a:r>
              <a:rPr lang="en-US" sz="19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WHERE  </a:t>
            </a:r>
            <a:r>
              <a:rPr lang="en-US" sz="19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sdo_nn</a:t>
            </a:r>
            <a:r>
              <a:rPr lang="en-US" sz="19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(</a:t>
            </a:r>
          </a:p>
          <a:p>
            <a:pPr eaLnBrk="0" hangingPunct="0">
              <a:defRPr/>
            </a:pPr>
            <a:r>
              <a:rPr lang="en-US" sz="19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     </a:t>
            </a:r>
            <a:r>
              <a:rPr lang="en-US" sz="19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t.track_geom</a:t>
            </a:r>
            <a:r>
              <a:rPr lang="en-US" sz="19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, </a:t>
            </a:r>
            <a:r>
              <a:rPr lang="en-US" sz="19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p.locomotive_pos</a:t>
            </a:r>
            <a:r>
              <a:rPr lang="en-US" sz="19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, '</a:t>
            </a:r>
            <a:r>
              <a:rPr lang="en-US" sz="19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sdo_num_res</a:t>
            </a:r>
            <a:r>
              <a:rPr lang="en-US" sz="19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=1'</a:t>
            </a:r>
          </a:p>
          <a:p>
            <a:pPr eaLnBrk="0" hangingPunct="0">
              <a:defRPr/>
            </a:pPr>
            <a:r>
              <a:rPr lang="en-US" sz="19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   ) = 'TRUE';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6506" y="1604798"/>
            <a:ext cx="9205023" cy="693109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ALTER SESSION FORCE PARALLEL DDL PARALLEL 72;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ALTER SESSION FORCE PARALLEL QUERY PARALLEL 72;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2" name="Straight Connector 6"/>
          <p:cNvCxnSpPr>
            <a:cxnSpLocks noChangeShapeType="1"/>
          </p:cNvCxnSpPr>
          <p:nvPr/>
        </p:nvCxnSpPr>
        <p:spPr bwMode="auto">
          <a:xfrm>
            <a:off x="4376936" y="3501008"/>
            <a:ext cx="0" cy="936104"/>
          </a:xfrm>
          <a:prstGeom prst="line">
            <a:avLst/>
          </a:prstGeom>
          <a:noFill/>
          <a:ln w="57150" algn="ctr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17416" name="Straight Connector 13"/>
          <p:cNvCxnSpPr>
            <a:cxnSpLocks noChangeShapeType="1"/>
          </p:cNvCxnSpPr>
          <p:nvPr/>
        </p:nvCxnSpPr>
        <p:spPr bwMode="auto">
          <a:xfrm rot="5400000">
            <a:off x="4244644" y="5145468"/>
            <a:ext cx="264583" cy="0"/>
          </a:xfrm>
          <a:prstGeom prst="line">
            <a:avLst/>
          </a:prstGeom>
          <a:noFill/>
          <a:ln w="57150" algn="ctr">
            <a:solidFill>
              <a:srgbClr val="66FF33"/>
            </a:solidFill>
            <a:round/>
            <a:headEnd/>
            <a:tailEnd/>
          </a:ln>
        </p:spPr>
      </p:cxnSp>
      <p:cxnSp>
        <p:nvCxnSpPr>
          <p:cNvPr id="17419" name="Straight Connector 30"/>
          <p:cNvCxnSpPr>
            <a:cxnSpLocks noChangeShapeType="1"/>
          </p:cNvCxnSpPr>
          <p:nvPr/>
        </p:nvCxnSpPr>
        <p:spPr bwMode="auto">
          <a:xfrm>
            <a:off x="4376936" y="1988840"/>
            <a:ext cx="0" cy="1032725"/>
          </a:xfrm>
          <a:prstGeom prst="line">
            <a:avLst/>
          </a:prstGeom>
          <a:noFill/>
          <a:ln w="57150" algn="ctr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Exadata</a:t>
            </a:r>
            <a:r>
              <a:rPr lang="en-US" dirty="0"/>
              <a:t> </a:t>
            </a:r>
            <a:r>
              <a:rPr lang="en-US" dirty="0" smtClean="0"/>
              <a:t>Database Machine</a:t>
            </a:r>
            <a:r>
              <a:rPr lang="en-US" dirty="0"/>
              <a:t/>
            </a:r>
            <a:br>
              <a:rPr lang="en-US" dirty="0"/>
            </a:br>
            <a:r>
              <a:rPr lang="en-US" sz="2800" b="0" dirty="0">
                <a:solidFill>
                  <a:schemeClr val="bg1">
                    <a:lumMod val="50000"/>
                  </a:schemeClr>
                </a:solidFill>
              </a:rPr>
              <a:t>A complete system - compute, storage, networking</a:t>
            </a:r>
            <a:endParaRPr lang="en-AU" sz="2300" b="0" dirty="0">
              <a:solidFill>
                <a:schemeClr val="bg1">
                  <a:lumMod val="50000"/>
                </a:schemeClr>
              </a:solidFill>
              <a:ea typeface="ＭＳ Ｐゴシック" pitchFamily="127" charset="-128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>
          <a:xfrm>
            <a:off x="4318398" y="1600204"/>
            <a:ext cx="4406106" cy="4525433"/>
          </a:xfrm>
        </p:spPr>
        <p:txBody>
          <a:bodyPr/>
          <a:lstStyle/>
          <a:p>
            <a:pPr marL="265450" indent="-265450">
              <a:buClr>
                <a:srgbClr val="FF0000"/>
              </a:buClr>
              <a:buFont typeface="Times" charset="0"/>
              <a:buChar char="•"/>
              <a:defRPr/>
            </a:pPr>
            <a:r>
              <a:rPr lang="en-US" sz="1900" dirty="0" smtClean="0">
                <a:solidFill>
                  <a:srgbClr val="000000"/>
                </a:solidFill>
                <a:latin typeface="Arial"/>
                <a:ea typeface="ＭＳ Ｐゴシック" pitchFamily="127" charset="-128"/>
              </a:rPr>
              <a:t>Database Grid</a:t>
            </a:r>
          </a:p>
          <a:p>
            <a:pPr marL="666416" lvl="1" indent="-267311">
              <a:buClr>
                <a:srgbClr val="4D4D4D"/>
              </a:buClr>
              <a:buFont typeface="Times" charset="0"/>
              <a:buChar char="–"/>
              <a:defRPr/>
            </a:pPr>
            <a:r>
              <a:rPr lang="en-US" sz="1600" dirty="0" smtClean="0">
                <a:solidFill>
                  <a:srgbClr val="000000"/>
                </a:solidFill>
                <a:latin typeface="Arial"/>
                <a:ea typeface="ＭＳ Ｐゴシック" pitchFamily="127" charset="-128"/>
              </a:rPr>
              <a:t>Intel-based database servers</a:t>
            </a:r>
          </a:p>
          <a:p>
            <a:pPr marL="666416" lvl="1" indent="-267311">
              <a:buClr>
                <a:srgbClr val="4D4D4D"/>
              </a:buClr>
              <a:buFont typeface="Times" charset="0"/>
              <a:buChar char="–"/>
              <a:defRPr/>
            </a:pPr>
            <a:r>
              <a:rPr lang="en-US" sz="1600" dirty="0" smtClean="0">
                <a:solidFill>
                  <a:srgbClr val="000000"/>
                </a:solidFill>
                <a:latin typeface="Arial"/>
                <a:ea typeface="ＭＳ Ｐゴシック" pitchFamily="127" charset="-128"/>
              </a:rPr>
              <a:t>Oracle Linux or Solaris</a:t>
            </a:r>
          </a:p>
          <a:p>
            <a:pPr marL="666416" lvl="1" indent="-267311">
              <a:buClr>
                <a:srgbClr val="4D4D4D"/>
              </a:buClr>
              <a:buFont typeface="Times" charset="0"/>
              <a:buChar char="–"/>
              <a:defRPr/>
            </a:pPr>
            <a:r>
              <a:rPr lang="en-US" sz="1600" dirty="0" smtClean="0">
                <a:solidFill>
                  <a:srgbClr val="000000"/>
                </a:solidFill>
                <a:latin typeface="Arial"/>
                <a:ea typeface="ＭＳ Ｐゴシック" pitchFamily="127" charset="-128"/>
              </a:rPr>
              <a:t>Oracle Database</a:t>
            </a:r>
          </a:p>
          <a:p>
            <a:pPr marL="666416" lvl="1" indent="-267311">
              <a:buClr>
                <a:srgbClr val="4D4D4D"/>
              </a:buClr>
              <a:buFont typeface="Times" charset="0"/>
              <a:buChar char="–"/>
              <a:defRPr/>
            </a:pPr>
            <a:r>
              <a:rPr lang="en-US" sz="1600" dirty="0" smtClean="0">
                <a:solidFill>
                  <a:srgbClr val="000000"/>
                </a:solidFill>
                <a:latin typeface="Arial"/>
                <a:ea typeface="ＭＳ Ｐゴシック" pitchFamily="127" charset="-128"/>
              </a:rPr>
              <a:t>10 Gig Ethernet (to data center)</a:t>
            </a:r>
          </a:p>
          <a:p>
            <a:pPr marL="265450" indent="-265450">
              <a:buClr>
                <a:srgbClr val="FF0000"/>
              </a:buClr>
              <a:buFont typeface="Times" charset="0"/>
              <a:buChar char="•"/>
              <a:defRPr/>
            </a:pPr>
            <a:r>
              <a:rPr lang="en-US" sz="1900" dirty="0" smtClean="0">
                <a:solidFill>
                  <a:srgbClr val="000000"/>
                </a:solidFill>
                <a:latin typeface="Arial"/>
                <a:ea typeface="ＭＳ Ｐゴシック" pitchFamily="127" charset="-128"/>
              </a:rPr>
              <a:t>Storage Grid</a:t>
            </a:r>
          </a:p>
          <a:p>
            <a:pPr marL="666416" lvl="1" indent="-267311">
              <a:buClr>
                <a:srgbClr val="4D4D4D"/>
              </a:buClr>
              <a:buFont typeface="Times" charset="0"/>
              <a:buChar char="–"/>
              <a:defRPr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27" charset="-128"/>
              </a:rPr>
              <a:t>Intel-based storage servers</a:t>
            </a:r>
          </a:p>
          <a:p>
            <a:pPr marL="666416" lvl="1" indent="-267311">
              <a:buClr>
                <a:srgbClr val="4D4D4D"/>
              </a:buClr>
              <a:buFont typeface="Times" charset="0"/>
              <a:buChar char="–"/>
              <a:defRPr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27" charset="-128"/>
              </a:rPr>
              <a:t>Up to 672 terabytes raw disk</a:t>
            </a:r>
          </a:p>
          <a:p>
            <a:pPr marL="666416" lvl="1" indent="-267311">
              <a:buClr>
                <a:srgbClr val="4D4D4D"/>
              </a:buClr>
              <a:buFont typeface="Times" charset="0"/>
              <a:buChar char="–"/>
              <a:defRPr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27" charset="-128"/>
              </a:rPr>
              <a:t>Up to 44 terabytes Flash storage</a:t>
            </a:r>
          </a:p>
          <a:p>
            <a:pPr marL="666416" lvl="1" indent="-267311">
              <a:buClr>
                <a:srgbClr val="4D4D4D"/>
              </a:buClr>
              <a:buFont typeface="Times" charset="0"/>
              <a:buChar char="–"/>
              <a:defRPr/>
            </a:pPr>
            <a:r>
              <a:rPr lang="en-US" sz="1600" dirty="0" err="1" smtClean="0">
                <a:solidFill>
                  <a:srgbClr val="000000"/>
                </a:solidFill>
                <a:latin typeface="Arial" charset="0"/>
                <a:ea typeface="ＭＳ Ｐゴシック" pitchFamily="127" charset="-128"/>
              </a:rPr>
              <a:t>Exadata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27" charset="-128"/>
              </a:rPr>
              <a:t> Storage Server Software</a:t>
            </a:r>
          </a:p>
          <a:p>
            <a:pPr marL="265450" indent="-265450">
              <a:buClr>
                <a:srgbClr val="FF0000"/>
              </a:buClr>
              <a:buFont typeface="Times" charset="0"/>
              <a:buChar char="•"/>
              <a:defRPr/>
            </a:pPr>
            <a:r>
              <a:rPr lang="en-US" sz="1900" dirty="0" err="1" smtClean="0">
                <a:solidFill>
                  <a:srgbClr val="000000"/>
                </a:solidFill>
                <a:latin typeface="Arial"/>
                <a:ea typeface="ＭＳ Ｐゴシック" pitchFamily="127" charset="-128"/>
              </a:rPr>
              <a:t>InfiniBand</a:t>
            </a:r>
            <a:r>
              <a:rPr lang="en-US" sz="1900" dirty="0" smtClean="0">
                <a:solidFill>
                  <a:srgbClr val="000000"/>
                </a:solidFill>
                <a:latin typeface="Arial"/>
                <a:ea typeface="ＭＳ Ｐゴシック" pitchFamily="127" charset="-128"/>
              </a:rPr>
              <a:t> Network</a:t>
            </a:r>
          </a:p>
          <a:p>
            <a:pPr marL="666416" lvl="1" indent="-267311">
              <a:buClr>
                <a:srgbClr val="4D4D4D"/>
              </a:buClr>
              <a:buFont typeface="Times" charset="0"/>
              <a:buChar char="–"/>
              <a:defRPr/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27" charset="-128"/>
              </a:rPr>
              <a:t>Internal connectivity (40 </a:t>
            </a:r>
            <a:r>
              <a:rPr lang="en-US" sz="1600" dirty="0" err="1" smtClean="0">
                <a:solidFill>
                  <a:srgbClr val="000000"/>
                </a:solidFill>
                <a:latin typeface="Arial" charset="0"/>
                <a:ea typeface="ＭＳ Ｐゴシック" pitchFamily="127" charset="-128"/>
              </a:rPr>
              <a:t>Gb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27" charset="-128"/>
              </a:rPr>
              <a:t>/sec)</a:t>
            </a:r>
          </a:p>
          <a:p>
            <a:pPr>
              <a:defRPr/>
            </a:pPr>
            <a:endParaRPr lang="en-US" sz="1900" dirty="0">
              <a:ea typeface="ＭＳ Ｐゴシック" pitchFamily="127" charset="-128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863" y="1556792"/>
            <a:ext cx="2131913" cy="3815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cxnSp>
        <p:nvCxnSpPr>
          <p:cNvPr id="29" name="Straight Connector 5"/>
          <p:cNvCxnSpPr>
            <a:cxnSpLocks noChangeShapeType="1"/>
          </p:cNvCxnSpPr>
          <p:nvPr/>
        </p:nvCxnSpPr>
        <p:spPr bwMode="auto">
          <a:xfrm>
            <a:off x="2360712" y="1933301"/>
            <a:ext cx="0" cy="1063653"/>
          </a:xfrm>
          <a:prstGeom prst="line">
            <a:avLst/>
          </a:prstGeom>
          <a:noFill/>
          <a:ln w="57150" algn="ctr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30" name="Straight Connector 7"/>
          <p:cNvCxnSpPr>
            <a:cxnSpLocks noChangeShapeType="1"/>
          </p:cNvCxnSpPr>
          <p:nvPr/>
        </p:nvCxnSpPr>
        <p:spPr bwMode="auto">
          <a:xfrm>
            <a:off x="2360712" y="4005066"/>
            <a:ext cx="0" cy="1008109"/>
          </a:xfrm>
          <a:prstGeom prst="line">
            <a:avLst/>
          </a:prstGeom>
          <a:noFill/>
          <a:ln w="57150" algn="ctr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31" name="Straight Connector 9"/>
          <p:cNvCxnSpPr>
            <a:cxnSpLocks noChangeShapeType="1"/>
          </p:cNvCxnSpPr>
          <p:nvPr/>
        </p:nvCxnSpPr>
        <p:spPr bwMode="auto">
          <a:xfrm>
            <a:off x="2360712" y="3717032"/>
            <a:ext cx="0" cy="288032"/>
          </a:xfrm>
          <a:prstGeom prst="line">
            <a:avLst/>
          </a:prstGeom>
          <a:noFill/>
          <a:ln w="57150" algn="ctr">
            <a:solidFill>
              <a:schemeClr val="accent1"/>
            </a:solidFill>
            <a:round/>
            <a:headEnd/>
            <a:tailEnd/>
          </a:ln>
        </p:spPr>
      </p:cxnSp>
      <p:cxnSp>
        <p:nvCxnSpPr>
          <p:cNvPr id="32" name="Straight Connector 10"/>
          <p:cNvCxnSpPr>
            <a:cxnSpLocks noChangeShapeType="1"/>
          </p:cNvCxnSpPr>
          <p:nvPr/>
        </p:nvCxnSpPr>
        <p:spPr bwMode="auto">
          <a:xfrm>
            <a:off x="2360712" y="2996952"/>
            <a:ext cx="0" cy="311300"/>
          </a:xfrm>
          <a:prstGeom prst="line">
            <a:avLst/>
          </a:prstGeom>
          <a:noFill/>
          <a:ln w="57150" algn="ctr">
            <a:solidFill>
              <a:schemeClr val="accent1"/>
            </a:solidFill>
            <a:round/>
            <a:headEnd/>
            <a:tailEnd/>
          </a:ln>
        </p:spPr>
      </p:cxnSp>
      <p:cxnSp>
        <p:nvCxnSpPr>
          <p:cNvPr id="33" name="Straight Connector 26"/>
          <p:cNvCxnSpPr>
            <a:cxnSpLocks noChangeShapeType="1"/>
          </p:cNvCxnSpPr>
          <p:nvPr/>
        </p:nvCxnSpPr>
        <p:spPr bwMode="auto">
          <a:xfrm>
            <a:off x="2360712" y="3284984"/>
            <a:ext cx="0" cy="216024"/>
          </a:xfrm>
          <a:prstGeom prst="line">
            <a:avLst/>
          </a:prstGeom>
          <a:noFill/>
          <a:ln w="57150" algn="ctr">
            <a:solidFill>
              <a:srgbClr val="66FF33"/>
            </a:solidFill>
            <a:round/>
            <a:headEnd/>
            <a:tailEnd/>
          </a:ln>
        </p:spPr>
      </p:cxnSp>
      <p:cxnSp>
        <p:nvCxnSpPr>
          <p:cNvPr id="34" name="Straight Connector 29"/>
          <p:cNvCxnSpPr>
            <a:cxnSpLocks noChangeShapeType="1"/>
          </p:cNvCxnSpPr>
          <p:nvPr/>
        </p:nvCxnSpPr>
        <p:spPr bwMode="auto">
          <a:xfrm>
            <a:off x="2360712" y="3501008"/>
            <a:ext cx="0" cy="216024"/>
          </a:xfrm>
          <a:prstGeom prst="line">
            <a:avLst/>
          </a:prstGeom>
          <a:noFill/>
          <a:ln w="57150" algn="ctr">
            <a:solidFill>
              <a:srgbClr val="66FF33"/>
            </a:solidFill>
            <a:round/>
            <a:headEnd/>
            <a:tailEnd/>
          </a:ln>
        </p:spPr>
      </p:cxnSp>
      <p:cxnSp>
        <p:nvCxnSpPr>
          <p:cNvPr id="35" name="Straight Connector 31"/>
          <p:cNvCxnSpPr>
            <a:cxnSpLocks noChangeShapeType="1"/>
          </p:cNvCxnSpPr>
          <p:nvPr/>
        </p:nvCxnSpPr>
        <p:spPr bwMode="auto">
          <a:xfrm rot="5400000">
            <a:off x="2327374" y="5046514"/>
            <a:ext cx="66675" cy="0"/>
          </a:xfrm>
          <a:prstGeom prst="line">
            <a:avLst/>
          </a:prstGeom>
          <a:noFill/>
          <a:ln w="57150" algn="ctr">
            <a:solidFill>
              <a:srgbClr val="66FF33"/>
            </a:solidFill>
            <a:round/>
            <a:headEnd/>
            <a:tailEnd/>
          </a:ln>
        </p:spPr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Rail Application</a:t>
            </a:r>
            <a:br>
              <a:rPr lang="en-US" dirty="0" smtClean="0"/>
            </a:br>
            <a:r>
              <a:rPr lang="en-US" dirty="0" smtClean="0"/>
              <a:t>Results</a:t>
            </a:r>
            <a:endParaRPr lang="de-DE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serial vs. parallel “</a:t>
            </a:r>
            <a:r>
              <a:rPr lang="en-US" dirty="0" err="1" smtClean="0"/>
              <a:t>Exadata</a:t>
            </a:r>
            <a:r>
              <a:rPr lang="en-US" dirty="0" smtClean="0"/>
              <a:t>” runs</a:t>
            </a:r>
          </a:p>
          <a:p>
            <a:pPr lvl="1"/>
            <a:r>
              <a:rPr lang="en-US" dirty="0" smtClean="0"/>
              <a:t>X2-2 Half Rack (serial execution): </a:t>
            </a:r>
            <a:r>
              <a:rPr lang="en-US" b="1" dirty="0" smtClean="0"/>
              <a:t>34.75 hours</a:t>
            </a:r>
          </a:p>
          <a:p>
            <a:pPr lvl="1"/>
            <a:r>
              <a:rPr lang="en-US" dirty="0" smtClean="0"/>
              <a:t>X2-2 Half Rack (48 database cores, parallel execution) :  </a:t>
            </a:r>
            <a:r>
              <a:rPr lang="en-US" b="1" dirty="0" smtClean="0"/>
              <a:t>41.1 minutes </a:t>
            </a:r>
            <a:r>
              <a:rPr lang="en-US" dirty="0" smtClean="0"/>
              <a:t>(47x faster) </a:t>
            </a:r>
          </a:p>
          <a:p>
            <a:pPr lvl="1"/>
            <a:r>
              <a:rPr lang="en-US" dirty="0" smtClean="0"/>
              <a:t>X2-2 Full Rack (96 database cores) about 94x faster</a:t>
            </a:r>
          </a:p>
          <a:p>
            <a:pPr lvl="1"/>
            <a:r>
              <a:rPr lang="en-US" dirty="0" smtClean="0"/>
              <a:t>X2-8 (128 cores) even faster …</a:t>
            </a:r>
          </a:p>
          <a:p>
            <a:r>
              <a:rPr lang="en-US" dirty="0" smtClean="0"/>
              <a:t>Near-linear scalability</a:t>
            </a:r>
          </a:p>
          <a:p>
            <a:r>
              <a:rPr lang="en-US" dirty="0" smtClean="0"/>
              <a:t>Serial executions on other hardware are slower than </a:t>
            </a:r>
            <a:r>
              <a:rPr lang="en-US" dirty="0" err="1" smtClean="0"/>
              <a:t>Exadata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Rail Application</a:t>
            </a:r>
            <a:br>
              <a:rPr lang="en-US" dirty="0" smtClean="0"/>
            </a:br>
            <a:r>
              <a:rPr lang="en-US" dirty="0" smtClean="0"/>
              <a:t>Using Compression</a:t>
            </a:r>
            <a:endParaRPr lang="de-DE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EHCC (</a:t>
            </a:r>
            <a:r>
              <a:rPr lang="en-US" dirty="0" err="1" smtClean="0"/>
              <a:t>Exadata</a:t>
            </a:r>
            <a:r>
              <a:rPr lang="en-US" dirty="0" smtClean="0"/>
              <a:t> Hybrid Columnar Compression)</a:t>
            </a:r>
          </a:p>
          <a:p>
            <a:r>
              <a:rPr lang="en-US" dirty="0" smtClean="0"/>
              <a:t>Can compress point geometries</a:t>
            </a:r>
          </a:p>
          <a:p>
            <a:r>
              <a:rPr lang="en-US" dirty="0" smtClean="0"/>
              <a:t>12.03 GB vs. 1.125 GB with EHCC “Archive High” Compression</a:t>
            </a:r>
          </a:p>
          <a:p>
            <a:r>
              <a:rPr lang="en-US" dirty="0" smtClean="0"/>
              <a:t>10.69x compression</a:t>
            </a:r>
          </a:p>
          <a:p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Rail Application</a:t>
            </a:r>
            <a:br>
              <a:rPr lang="en-US" dirty="0" smtClean="0"/>
            </a:br>
            <a:r>
              <a:rPr lang="en-US" sz="2800" dirty="0" smtClean="0"/>
              <a:t>Parallel “CREATE TABLE AS SELECT” (CTAS)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This technique works with all spatial operators!</a:t>
            </a:r>
          </a:p>
          <a:p>
            <a:r>
              <a:rPr lang="en-US" dirty="0" smtClean="0"/>
              <a:t>SDO_ANYINTERACT</a:t>
            </a:r>
          </a:p>
          <a:p>
            <a:r>
              <a:rPr lang="en-US" dirty="0" smtClean="0"/>
              <a:t>SDO_INSIDE</a:t>
            </a:r>
          </a:p>
          <a:p>
            <a:r>
              <a:rPr lang="en-US" dirty="0" smtClean="0"/>
              <a:t>SDO_TOUCH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And also</a:t>
            </a:r>
          </a:p>
          <a:p>
            <a:r>
              <a:rPr lang="en-US" dirty="0" smtClean="0"/>
              <a:t>SDO_WITHIN_DISTANCE</a:t>
            </a:r>
          </a:p>
          <a:p>
            <a:r>
              <a:rPr lang="en-US" dirty="0" smtClean="0"/>
              <a:t>SDO_NN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502179" y="5803901"/>
            <a:ext cx="9403821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49590" indent="-249590" eaLnBrk="0" hangingPunct="0">
              <a:spcBef>
                <a:spcPts val="587"/>
              </a:spcBef>
              <a:spcAft>
                <a:spcPts val="235"/>
              </a:spcAft>
              <a:buClr>
                <a:schemeClr val="tx2"/>
              </a:buClr>
            </a:pPr>
            <a:r>
              <a:rPr lang="en-US" sz="2100" dirty="0">
                <a:solidFill>
                  <a:srgbClr val="000000"/>
                </a:solidFill>
              </a:rPr>
              <a:t> </a:t>
            </a:r>
            <a:r>
              <a:rPr lang="en-US" sz="2100" dirty="0"/>
              <a:t>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Validate Home Appraisals</a:t>
            </a:r>
            <a:br>
              <a:rPr lang="en-US" dirty="0" smtClean="0"/>
            </a:br>
            <a:r>
              <a:rPr lang="en-US" dirty="0" smtClean="0"/>
              <a:t>Requirements </a:t>
            </a:r>
          </a:p>
        </p:txBody>
      </p:sp>
      <p:sp>
        <p:nvSpPr>
          <p:cNvPr id="29699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Validate home appraisals for a Government Sponsored Enterprise (GSE)</a:t>
            </a:r>
          </a:p>
          <a:p>
            <a:r>
              <a:rPr lang="en-US" dirty="0" smtClean="0"/>
              <a:t>Find all the parcels touching parcels to validate appraisals</a:t>
            </a:r>
          </a:p>
        </p:txBody>
      </p:sp>
      <p:pic>
        <p:nvPicPr>
          <p:cNvPr id="5" name="Picture 4" descr="capture2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4" y="2852936"/>
            <a:ext cx="3637737" cy="3032373"/>
          </a:xfrm>
          <a:prstGeom prst="rect">
            <a:avLst/>
          </a:prstGeom>
        </p:spPr>
      </p:pic>
      <p:pic>
        <p:nvPicPr>
          <p:cNvPr id="6" name="Picture 5" descr="capture2.bmp"/>
          <p:cNvPicPr>
            <a:picLocks noChangeAspect="1"/>
          </p:cNvPicPr>
          <p:nvPr/>
        </p:nvPicPr>
        <p:blipFill>
          <a:blip r:embed="rId3"/>
          <a:srcRect l="40406" t="26504" r="45539" b="60148"/>
          <a:stretch>
            <a:fillRect/>
          </a:stretch>
        </p:blipFill>
        <p:spPr>
          <a:xfrm>
            <a:off x="5745088" y="3350991"/>
            <a:ext cx="2736304" cy="216624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4" idx="0"/>
          </p:cNvCxnSpPr>
          <p:nvPr/>
        </p:nvCxnSpPr>
        <p:spPr bwMode="auto">
          <a:xfrm flipV="1">
            <a:off x="7233254" y="3933056"/>
            <a:ext cx="107158" cy="432048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stCxn id="24" idx="3"/>
          </p:cNvCxnSpPr>
          <p:nvPr/>
        </p:nvCxnSpPr>
        <p:spPr bwMode="auto">
          <a:xfrm flipH="1">
            <a:off x="6393160" y="4488029"/>
            <a:ext cx="755231" cy="237115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stCxn id="24" idx="4"/>
          </p:cNvCxnSpPr>
          <p:nvPr/>
        </p:nvCxnSpPr>
        <p:spPr bwMode="auto">
          <a:xfrm flipH="1">
            <a:off x="7041232" y="4509120"/>
            <a:ext cx="192022" cy="504056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stCxn id="24" idx="5"/>
          </p:cNvCxnSpPr>
          <p:nvPr/>
        </p:nvCxnSpPr>
        <p:spPr bwMode="auto">
          <a:xfrm>
            <a:off x="7318116" y="4488029"/>
            <a:ext cx="299180" cy="453139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stCxn id="24" idx="3"/>
          </p:cNvCxnSpPr>
          <p:nvPr/>
        </p:nvCxnSpPr>
        <p:spPr bwMode="auto">
          <a:xfrm flipH="1" flipV="1">
            <a:off x="6249144" y="4365104"/>
            <a:ext cx="899247" cy="122925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24" idx="2"/>
          </p:cNvCxnSpPr>
          <p:nvPr/>
        </p:nvCxnSpPr>
        <p:spPr bwMode="auto">
          <a:xfrm flipH="1" flipV="1">
            <a:off x="6249144" y="4077072"/>
            <a:ext cx="864096" cy="360040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4" idx="6"/>
          </p:cNvCxnSpPr>
          <p:nvPr/>
        </p:nvCxnSpPr>
        <p:spPr bwMode="auto">
          <a:xfrm flipV="1">
            <a:off x="7353267" y="4221088"/>
            <a:ext cx="552061" cy="216024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stCxn id="24" idx="7"/>
          </p:cNvCxnSpPr>
          <p:nvPr/>
        </p:nvCxnSpPr>
        <p:spPr bwMode="auto">
          <a:xfrm flipV="1">
            <a:off x="7318116" y="3861048"/>
            <a:ext cx="515204" cy="525147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>
            <a:stCxn id="24" idx="1"/>
          </p:cNvCxnSpPr>
          <p:nvPr/>
        </p:nvCxnSpPr>
        <p:spPr bwMode="auto">
          <a:xfrm flipH="1" flipV="1">
            <a:off x="6753200" y="4005064"/>
            <a:ext cx="395191" cy="381131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Oval 23"/>
          <p:cNvSpPr/>
          <p:nvPr/>
        </p:nvSpPr>
        <p:spPr bwMode="auto">
          <a:xfrm>
            <a:off x="7113240" y="4365104"/>
            <a:ext cx="240027" cy="14401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  <p:cxnSp>
        <p:nvCxnSpPr>
          <p:cNvPr id="59" name="Straight Arrow Connector 58"/>
          <p:cNvCxnSpPr>
            <a:stCxn id="24" idx="3"/>
          </p:cNvCxnSpPr>
          <p:nvPr/>
        </p:nvCxnSpPr>
        <p:spPr bwMode="auto">
          <a:xfrm flipH="1">
            <a:off x="6465168" y="4488029"/>
            <a:ext cx="683223" cy="597155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>
            <a:off x="7257256" y="4437112"/>
            <a:ext cx="731228" cy="194933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>
            <a:stCxn id="24" idx="5"/>
          </p:cNvCxnSpPr>
          <p:nvPr/>
        </p:nvCxnSpPr>
        <p:spPr bwMode="auto">
          <a:xfrm>
            <a:off x="7318116" y="4488029"/>
            <a:ext cx="731228" cy="381131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Validate Home Appraisals</a:t>
            </a:r>
            <a:br>
              <a:rPr lang="en-US" dirty="0" smtClean="0"/>
            </a:br>
            <a:r>
              <a:rPr lang="en-US" dirty="0" smtClean="0"/>
              <a:t>Parallelized Spatial Join (SDO_JOIN)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Effective way to compare all geometries in one layer to all geometries in another (or most to most)</a:t>
            </a:r>
          </a:p>
          <a:p>
            <a:r>
              <a:rPr lang="en-US" dirty="0" smtClean="0"/>
              <a:t>Leverages spatial index for both spatial layers </a:t>
            </a:r>
          </a:p>
          <a:p>
            <a:r>
              <a:rPr lang="en-US" dirty="0" smtClean="0"/>
              <a:t>Can be orders of magnitude faster than a regular spatial operator (SDO_TOUCH etc)</a:t>
            </a:r>
          </a:p>
          <a:p>
            <a:r>
              <a:rPr lang="en-US" dirty="0" smtClean="0"/>
              <a:t>Additional coding to force parallelism</a:t>
            </a:r>
          </a:p>
          <a:p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Validate Home Appraisals</a:t>
            </a:r>
            <a:br>
              <a:rPr lang="en-US" smtClean="0"/>
            </a:br>
            <a:r>
              <a:rPr lang="en-US" smtClean="0"/>
              <a:t>Using SDO_JOIN ?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5626670" y="1600200"/>
            <a:ext cx="4006850" cy="4343400"/>
          </a:xfrm>
        </p:spPr>
        <p:txBody>
          <a:bodyPr/>
          <a:lstStyle/>
          <a:p>
            <a:r>
              <a:rPr lang="en-US" sz="2000" dirty="0" smtClean="0"/>
              <a:t>SDO_JOIN returns an array of objects with ROWID pairs</a:t>
            </a:r>
          </a:p>
          <a:p>
            <a:r>
              <a:rPr lang="en-US" sz="2000" dirty="0" smtClean="0"/>
              <a:t>TABLE() makes that result look like a regular table</a:t>
            </a:r>
          </a:p>
          <a:p>
            <a:r>
              <a:rPr lang="en-US" sz="2000" dirty="0" smtClean="0"/>
              <a:t>Join the result with the ROWIDs of the spatial tables involved</a:t>
            </a:r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44488" y="1700809"/>
            <a:ext cx="4992555" cy="420176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SELECT p1.parcel_id, p2.parcel_id 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FROM   TABLE (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         </a:t>
            </a:r>
            <a:r>
              <a:rPr lang="en-US" sz="19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SDO_JOIN (</a:t>
            </a:r>
          </a:p>
          <a:p>
            <a:pPr eaLnBrk="0" hangingPunct="0">
              <a:defRPr/>
            </a:pPr>
            <a:r>
              <a:rPr lang="en-US" sz="19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       'PARCELS', 'GEOM',   </a:t>
            </a:r>
          </a:p>
          <a:p>
            <a:pPr eaLnBrk="0" hangingPunct="0">
              <a:defRPr/>
            </a:pPr>
            <a:r>
              <a:rPr lang="en-US" sz="19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       'PARCELS', 'GEOM', </a:t>
            </a:r>
          </a:p>
          <a:p>
            <a:pPr eaLnBrk="0" hangingPunct="0">
              <a:defRPr/>
            </a:pPr>
            <a:r>
              <a:rPr lang="en-US" sz="19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       'mask=touch‘</a:t>
            </a:r>
          </a:p>
          <a:p>
            <a:pPr eaLnBrk="0" hangingPunct="0">
              <a:defRPr/>
            </a:pPr>
            <a:r>
              <a:rPr lang="en-US" sz="19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     ) </a:t>
            </a:r>
          </a:p>
          <a:p>
            <a:pPr eaLnBrk="0" hangingPunct="0">
              <a:defRPr/>
            </a:pPr>
            <a:r>
              <a:rPr lang="en-US" sz="1900" dirty="0" smtClean="0">
                <a:solidFill>
                  <a:schemeClr val="tx2"/>
                </a:solidFill>
                <a:latin typeface="Lucida Console" pitchFamily="49" charset="0"/>
                <a:ea typeface="+mn-ea"/>
                <a:cs typeface="Times New Roman" charset="0"/>
              </a:rPr>
              <a:t>       </a:t>
            </a: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) j,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       parcels p1,  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       parcels p2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WHERE  j.rowid1 = p1.rowid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AND    j.rowid2 = p2.rowid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AND    j.rowid1 &gt; j.rowid2;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09184" y="4221088"/>
            <a:ext cx="2094231" cy="9694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100" dirty="0" smtClean="0">
                <a:solidFill>
                  <a:schemeClr val="tx2"/>
                </a:solidFill>
              </a:rPr>
              <a:t>BUT: PARALLELISM </a:t>
            </a:r>
          </a:p>
          <a:p>
            <a:pPr algn="ctr"/>
            <a:r>
              <a:rPr lang="en-US" sz="2100" dirty="0" smtClean="0">
                <a:solidFill>
                  <a:schemeClr val="tx2"/>
                </a:solidFill>
              </a:rPr>
              <a:t>IS NOT USED!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Validate Home Appraisals</a:t>
            </a:r>
            <a:br>
              <a:rPr lang="en-US" dirty="0" smtClean="0"/>
            </a:br>
            <a:r>
              <a:rPr lang="en-US" dirty="0" smtClean="0"/>
              <a:t>How to use Parallelism with SDO_JOIN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875375" y="1816994"/>
            <a:ext cx="8569721" cy="3916263"/>
          </a:xfrm>
        </p:spPr>
        <p:txBody>
          <a:bodyPr/>
          <a:lstStyle/>
          <a:p>
            <a:r>
              <a:rPr lang="en-US" sz="2300" dirty="0" smtClean="0"/>
              <a:t>First, capture the approximate matches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6550" y="2367459"/>
            <a:ext cx="5304589" cy="3032211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CREATE TABLE </a:t>
            </a:r>
            <a:r>
              <a:rPr lang="en-US" sz="1900" dirty="0" err="1" smtClean="0">
                <a:latin typeface="Lucida Console" pitchFamily="49" charset="0"/>
                <a:ea typeface="+mn-ea"/>
                <a:cs typeface="Times New Roman" charset="0"/>
              </a:rPr>
              <a:t>parcel_matches_filter</a:t>
            </a: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 AS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SELECT rowid1, rowid2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FROM   TABLE (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         </a:t>
            </a:r>
            <a:r>
              <a:rPr lang="en-US" sz="19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SDO_JOIN (</a:t>
            </a:r>
          </a:p>
          <a:p>
            <a:pPr eaLnBrk="0" hangingPunct="0">
              <a:defRPr/>
            </a:pPr>
            <a:r>
              <a:rPr lang="en-US" sz="19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       'PARCELS', 'GEOM',   </a:t>
            </a:r>
          </a:p>
          <a:p>
            <a:pPr eaLnBrk="0" hangingPunct="0">
              <a:defRPr/>
            </a:pPr>
            <a:r>
              <a:rPr lang="en-US" sz="19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       'PARCELS', 'GEOM'</a:t>
            </a:r>
          </a:p>
          <a:p>
            <a:pPr eaLnBrk="0" hangingPunct="0">
              <a:defRPr/>
            </a:pPr>
            <a:r>
              <a:rPr lang="en-US" sz="19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     ) 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       )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WHERE  rowid1 &gt; rowid2;</a:t>
            </a:r>
          </a:p>
        </p:txBody>
      </p:sp>
      <p:sp>
        <p:nvSpPr>
          <p:cNvPr id="20" name="Content Placeholder 7"/>
          <p:cNvSpPr txBox="1">
            <a:spLocks/>
          </p:cNvSpPr>
          <p:nvPr/>
        </p:nvSpPr>
        <p:spPr bwMode="auto">
          <a:xfrm>
            <a:off x="6591182" y="2655491"/>
            <a:ext cx="2730303" cy="249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49590" indent="-249590" defTabSz="1072866" eaLnBrk="0" hangingPunct="0">
              <a:spcBef>
                <a:spcPts val="587"/>
              </a:spcBef>
              <a:spcAft>
                <a:spcPts val="235"/>
              </a:spcAft>
              <a:buClr>
                <a:schemeClr val="tx2"/>
              </a:buClr>
              <a:buFont typeface="Arial" pitchFamily="34" charset="0"/>
              <a:buChar char="•"/>
              <a:defRPr/>
            </a:pPr>
            <a:r>
              <a:rPr lang="en-US" sz="2100" dirty="0" smtClean="0">
                <a:latin typeface="Arial" pitchFamily="34" charset="0"/>
                <a:ea typeface="MS PGothic" pitchFamily="34" charset="-128"/>
                <a:cs typeface="ＭＳ Ｐゴシック" pitchFamily="127" charset="-128"/>
              </a:rPr>
              <a:t>Primary filter only, very effectively utilizes the spatial index of parcel polygons</a:t>
            </a:r>
          </a:p>
          <a:p>
            <a:pPr marL="249590" indent="-249590" defTabSz="1072866" eaLnBrk="0" hangingPunct="0">
              <a:spcBef>
                <a:spcPts val="587"/>
              </a:spcBef>
              <a:spcAft>
                <a:spcPts val="235"/>
              </a:spcAft>
              <a:buClr>
                <a:schemeClr val="tx2"/>
              </a:buClr>
              <a:buFont typeface="Arial" pitchFamily="34" charset="0"/>
              <a:buChar char="•"/>
              <a:defRPr/>
            </a:pPr>
            <a:r>
              <a:rPr lang="en-US" sz="2100" dirty="0" smtClean="0">
                <a:latin typeface="Arial" pitchFamily="34" charset="0"/>
                <a:ea typeface="MS PGothic" pitchFamily="34" charset="-128"/>
                <a:cs typeface="ＭＳ Ｐゴシック" pitchFamily="127" charset="-128"/>
              </a:rPr>
              <a:t>Returns </a:t>
            </a:r>
            <a:r>
              <a:rPr lang="en-US" sz="2100" dirty="0" err="1" smtClean="0">
                <a:latin typeface="Arial" pitchFamily="34" charset="0"/>
                <a:ea typeface="MS PGothic" pitchFamily="34" charset="-128"/>
                <a:cs typeface="ＭＳ Ｐゴシック" pitchFamily="127" charset="-128"/>
              </a:rPr>
              <a:t>rowid</a:t>
            </a:r>
            <a:r>
              <a:rPr lang="en-US" sz="2100" dirty="0" smtClean="0">
                <a:latin typeface="Arial" pitchFamily="34" charset="0"/>
                <a:ea typeface="MS PGothic" pitchFamily="34" charset="-128"/>
                <a:cs typeface="ＭＳ Ｐゴシック" pitchFamily="127" charset="-128"/>
              </a:rPr>
              <a:t> pairs that likely touch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Validate Home Appraisals</a:t>
            </a:r>
            <a:br>
              <a:rPr lang="en-US" dirty="0" smtClean="0"/>
            </a:br>
            <a:r>
              <a:rPr lang="en-US" dirty="0" smtClean="0"/>
              <a:t>How to use Parallelism with SDO_JOIN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300" dirty="0" smtClean="0"/>
              <a:t>Then determine true relationship using the SDO_GEOM.RELATE() function.</a:t>
            </a:r>
          </a:p>
          <a:p>
            <a:r>
              <a:rPr lang="en-US" sz="2300" dirty="0" smtClean="0"/>
              <a:t>Parallelize calls to the spatial function.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4558" y="2943523"/>
            <a:ext cx="7644849" cy="3032211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CREATE TABLE </a:t>
            </a:r>
            <a:r>
              <a:rPr lang="en-US" sz="1900" dirty="0" err="1" smtClean="0">
                <a:latin typeface="Lucida Console" pitchFamily="49" charset="0"/>
                <a:ea typeface="+mn-ea"/>
                <a:cs typeface="Times New Roman" charset="0"/>
              </a:rPr>
              <a:t>parcel_matches</a:t>
            </a: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 NOLOGGING PARALLEL AS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SELECT /*+ ordered </a:t>
            </a:r>
            <a:r>
              <a:rPr lang="en-US" sz="1900" dirty="0" err="1" smtClean="0">
                <a:latin typeface="Lucida Console" pitchFamily="49" charset="0"/>
                <a:ea typeface="+mn-ea"/>
                <a:cs typeface="Times New Roman" charset="0"/>
              </a:rPr>
              <a:t>use_nl</a:t>
            </a: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 (m,p1) </a:t>
            </a:r>
            <a:r>
              <a:rPr lang="en-US" sz="1900" dirty="0" err="1" smtClean="0">
                <a:latin typeface="Lucida Console" pitchFamily="49" charset="0"/>
                <a:ea typeface="+mn-ea"/>
                <a:cs typeface="Times New Roman" charset="0"/>
              </a:rPr>
              <a:t>use_nl</a:t>
            </a: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 (m,p2) */ </a:t>
            </a:r>
          </a:p>
          <a:p>
            <a:pPr eaLnBrk="0" hangingPunct="0">
              <a:defRPr/>
            </a:pPr>
            <a:r>
              <a:rPr lang="en-US" sz="19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   </a:t>
            </a:r>
            <a:r>
              <a:rPr lang="en-US" sz="19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sdo_geom.relate</a:t>
            </a:r>
            <a:r>
              <a:rPr lang="en-US" sz="19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(</a:t>
            </a:r>
          </a:p>
          <a:p>
            <a:pPr eaLnBrk="0" hangingPunct="0">
              <a:defRPr/>
            </a:pPr>
            <a:r>
              <a:rPr lang="en-US" sz="19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     p1.geom, 'DETERMINE', p2.geom, .05</a:t>
            </a:r>
          </a:p>
          <a:p>
            <a:pPr eaLnBrk="0" hangingPunct="0">
              <a:defRPr/>
            </a:pPr>
            <a:r>
              <a:rPr lang="en-US" sz="19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   ) relation,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       p1.parcel_id, p2.parcel_id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FROM   </a:t>
            </a:r>
            <a:r>
              <a:rPr lang="en-US" sz="1900" dirty="0" err="1" smtClean="0">
                <a:latin typeface="Lucida Console" pitchFamily="49" charset="0"/>
                <a:ea typeface="+mn-ea"/>
                <a:cs typeface="Times New Roman" charset="0"/>
              </a:rPr>
              <a:t>parcel_matches_filter</a:t>
            </a: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 m , parcels p1,  parcels p2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WHERE  m.rowid1 = p1.rowid</a:t>
            </a:r>
          </a:p>
          <a:p>
            <a:pPr eaLnBrk="0" hangingPunct="0">
              <a:defRPr/>
            </a:pP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AND    m.rowid2 </a:t>
            </a:r>
            <a:r>
              <a:rPr lang="en-US" sz="1900" smtClean="0">
                <a:latin typeface="Lucida Console" pitchFamily="49" charset="0"/>
                <a:ea typeface="+mn-ea"/>
                <a:cs typeface="Times New Roman" charset="0"/>
              </a:rPr>
              <a:t>= p2.rowid</a:t>
            </a:r>
            <a:r>
              <a:rPr lang="en-US" sz="1900" dirty="0" smtClean="0">
                <a:latin typeface="Lucida Console" pitchFamily="49" charset="0"/>
                <a:ea typeface="+mn-ea"/>
                <a:cs typeface="Times New Roman" charset="0"/>
              </a:rPr>
              <a:t>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Validate Home Appraisals</a:t>
            </a:r>
            <a:br>
              <a:rPr lang="en-US" dirty="0" smtClean="0"/>
            </a:br>
            <a:r>
              <a:rPr lang="en-US" dirty="0" smtClean="0"/>
              <a:t>Results</a:t>
            </a:r>
          </a:p>
        </p:txBody>
      </p:sp>
      <p:sp>
        <p:nvSpPr>
          <p:cNvPr id="45059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all the parcels touching parcels to validate appraisals</a:t>
            </a:r>
          </a:p>
          <a:p>
            <a:r>
              <a:rPr lang="en-US" dirty="0" smtClean="0"/>
              <a:t>Processed 2,018,429 parcels serially in </a:t>
            </a:r>
            <a:r>
              <a:rPr lang="en-US" b="1" dirty="0" smtClean="0"/>
              <a:t>38.25 minutes</a:t>
            </a:r>
          </a:p>
          <a:p>
            <a:r>
              <a:rPr lang="en-US" dirty="0" err="1" smtClean="0"/>
              <a:t>Exadata</a:t>
            </a:r>
            <a:r>
              <a:rPr lang="en-US" dirty="0" smtClean="0"/>
              <a:t> Half Rack (48 cores) – </a:t>
            </a:r>
            <a:r>
              <a:rPr lang="en-US" b="1" dirty="0" smtClean="0"/>
              <a:t>50 seconds</a:t>
            </a:r>
            <a:r>
              <a:rPr lang="en-US" dirty="0" smtClean="0"/>
              <a:t>, </a:t>
            </a:r>
            <a:r>
              <a:rPr lang="en-US" b="1" dirty="0" smtClean="0"/>
              <a:t>45x faster</a:t>
            </a:r>
          </a:p>
          <a:p>
            <a:r>
              <a:rPr lang="en-US" dirty="0" smtClean="0"/>
              <a:t>X2-2 Full Rack (96 cores) – about 90x faster</a:t>
            </a:r>
          </a:p>
          <a:p>
            <a:r>
              <a:rPr lang="en-US" dirty="0" smtClean="0"/>
              <a:t>X2-8 (128 cores) even faster …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SDO_JOIN – When is it Most Effective?</a:t>
            </a:r>
            <a:br>
              <a:rPr lang="en-US" dirty="0" smtClean="0"/>
            </a:br>
            <a:r>
              <a:rPr lang="en-US" dirty="0" smtClean="0">
                <a:cs typeface="ＭＳ Ｐゴシック" pitchFamily="127" charset="-128"/>
              </a:rPr>
              <a:t>Matching Points and Polygons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41" name="Content Placeholder 14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When not many geometries are associated with each polygon, SDO_JOIN is generally more effective</a:t>
            </a:r>
          </a:p>
          <a:p>
            <a:endParaRPr lang="en-US" sz="2000" dirty="0"/>
          </a:p>
        </p:txBody>
      </p:sp>
      <p:sp>
        <p:nvSpPr>
          <p:cNvPr id="142" name="Content Placeholder 14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 smtClean="0"/>
              <a:t>When many geometries are associated with each polygon, SDO_ANYINTERACT may be more effective</a:t>
            </a:r>
          </a:p>
          <a:p>
            <a:r>
              <a:rPr lang="en-US" sz="2000" dirty="0" smtClean="0"/>
              <a:t>SDO_ANYINTERACT performs interior optimizations</a:t>
            </a:r>
          </a:p>
          <a:p>
            <a:endParaRPr lang="en-US" sz="2000" dirty="0"/>
          </a:p>
        </p:txBody>
      </p:sp>
      <p:sp>
        <p:nvSpPr>
          <p:cNvPr id="41083" name="Line 135"/>
          <p:cNvSpPr>
            <a:spLocks noChangeShapeType="1"/>
          </p:cNvSpPr>
          <p:nvPr/>
        </p:nvSpPr>
        <p:spPr bwMode="auto">
          <a:xfrm flipH="1">
            <a:off x="4718974" y="1796820"/>
            <a:ext cx="0" cy="39364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square" lIns="108032" tIns="54016" rIns="108032" bIns="54016">
            <a:spAutoFit/>
          </a:bodyPr>
          <a:lstStyle/>
          <a:p>
            <a:endParaRPr lang="de-DE" sz="600"/>
          </a:p>
        </p:txBody>
      </p:sp>
      <p:grpSp>
        <p:nvGrpSpPr>
          <p:cNvPr id="279" name="Group 278"/>
          <p:cNvGrpSpPr/>
          <p:nvPr/>
        </p:nvGrpSpPr>
        <p:grpSpPr>
          <a:xfrm>
            <a:off x="1041400" y="4293096"/>
            <a:ext cx="2324100" cy="1257300"/>
            <a:chOff x="1041400" y="4293096"/>
            <a:chExt cx="2324100" cy="1257300"/>
          </a:xfrm>
        </p:grpSpPr>
        <p:sp>
          <p:nvSpPr>
            <p:cNvPr id="148" name="Freeform 6"/>
            <p:cNvSpPr>
              <a:spLocks/>
            </p:cNvSpPr>
            <p:nvPr/>
          </p:nvSpPr>
          <p:spPr bwMode="auto">
            <a:xfrm>
              <a:off x="1041400" y="4293096"/>
              <a:ext cx="1397000" cy="885825"/>
            </a:xfrm>
            <a:custGeom>
              <a:avLst/>
              <a:gdLst>
                <a:gd name="T0" fmla="*/ 696 w 880"/>
                <a:gd name="T1" fmla="*/ 0 h 744"/>
                <a:gd name="T2" fmla="*/ 0 w 880"/>
                <a:gd name="T3" fmla="*/ 7 h 744"/>
                <a:gd name="T4" fmla="*/ 208 w 880"/>
                <a:gd name="T5" fmla="*/ 18 h 744"/>
                <a:gd name="T6" fmla="*/ 880 w 880"/>
                <a:gd name="T7" fmla="*/ 17 h 744"/>
                <a:gd name="T8" fmla="*/ 880 w 880"/>
                <a:gd name="T9" fmla="*/ 2 h 7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0"/>
                <a:gd name="T16" fmla="*/ 0 h 744"/>
                <a:gd name="T17" fmla="*/ 880 w 880"/>
                <a:gd name="T18" fmla="*/ 744 h 7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0" h="744">
                  <a:moveTo>
                    <a:pt x="696" y="0"/>
                  </a:moveTo>
                  <a:lnTo>
                    <a:pt x="0" y="272"/>
                  </a:lnTo>
                  <a:lnTo>
                    <a:pt x="208" y="744"/>
                  </a:lnTo>
                  <a:lnTo>
                    <a:pt x="880" y="712"/>
                  </a:lnTo>
                  <a:lnTo>
                    <a:pt x="880" y="112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endParaRPr lang="de-DE"/>
            </a:p>
          </p:txBody>
        </p:sp>
        <p:sp>
          <p:nvSpPr>
            <p:cNvPr id="149" name="Line 7"/>
            <p:cNvSpPr>
              <a:spLocks noChangeShapeType="1"/>
            </p:cNvSpPr>
            <p:nvPr/>
          </p:nvSpPr>
          <p:spPr bwMode="auto">
            <a:xfrm>
              <a:off x="2159000" y="4293096"/>
              <a:ext cx="1206500" cy="5238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endParaRPr lang="de-DE"/>
            </a:p>
          </p:txBody>
        </p:sp>
        <p:sp>
          <p:nvSpPr>
            <p:cNvPr id="150" name="Freeform 8"/>
            <p:cNvSpPr>
              <a:spLocks/>
            </p:cNvSpPr>
            <p:nvPr/>
          </p:nvSpPr>
          <p:spPr bwMode="auto">
            <a:xfrm>
              <a:off x="1460500" y="4816971"/>
              <a:ext cx="1892300" cy="733425"/>
            </a:xfrm>
            <a:custGeom>
              <a:avLst/>
              <a:gdLst>
                <a:gd name="T0" fmla="*/ 1192 w 1192"/>
                <a:gd name="T1" fmla="*/ 0 h 616"/>
                <a:gd name="T2" fmla="*/ 1192 w 1192"/>
                <a:gd name="T3" fmla="*/ 14 h 616"/>
                <a:gd name="T4" fmla="*/ 0 w 1192"/>
                <a:gd name="T5" fmla="*/ 7 h 616"/>
                <a:gd name="T6" fmla="*/ 0 60000 65536"/>
                <a:gd name="T7" fmla="*/ 0 60000 65536"/>
                <a:gd name="T8" fmla="*/ 0 60000 65536"/>
                <a:gd name="T9" fmla="*/ 0 w 1192"/>
                <a:gd name="T10" fmla="*/ 0 h 616"/>
                <a:gd name="T11" fmla="*/ 1192 w 1192"/>
                <a:gd name="T12" fmla="*/ 616 h 6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92" h="616">
                  <a:moveTo>
                    <a:pt x="1192" y="0"/>
                  </a:moveTo>
                  <a:lnTo>
                    <a:pt x="1192" y="616"/>
                  </a:lnTo>
                  <a:lnTo>
                    <a:pt x="0" y="312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endParaRPr lang="de-DE"/>
            </a:p>
          </p:txBody>
        </p:sp>
        <p:sp>
          <p:nvSpPr>
            <p:cNvPr id="151" name="Freeform 9"/>
            <p:cNvSpPr>
              <a:spLocks/>
            </p:cNvSpPr>
            <p:nvPr/>
          </p:nvSpPr>
          <p:spPr bwMode="auto">
            <a:xfrm>
              <a:off x="1041400" y="4607421"/>
              <a:ext cx="2311400" cy="933450"/>
            </a:xfrm>
            <a:custGeom>
              <a:avLst/>
              <a:gdLst>
                <a:gd name="T0" fmla="*/ 0 w 1456"/>
                <a:gd name="T1" fmla="*/ 0 h 784"/>
                <a:gd name="T2" fmla="*/ 0 w 1456"/>
                <a:gd name="T3" fmla="*/ 19 h 784"/>
                <a:gd name="T4" fmla="*/ 1456 w 1456"/>
                <a:gd name="T5" fmla="*/ 19 h 784"/>
                <a:gd name="T6" fmla="*/ 0 60000 65536"/>
                <a:gd name="T7" fmla="*/ 0 60000 65536"/>
                <a:gd name="T8" fmla="*/ 0 60000 65536"/>
                <a:gd name="T9" fmla="*/ 0 w 1456"/>
                <a:gd name="T10" fmla="*/ 0 h 784"/>
                <a:gd name="T11" fmla="*/ 1456 w 1456"/>
                <a:gd name="T12" fmla="*/ 784 h 7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56" h="784">
                  <a:moveTo>
                    <a:pt x="0" y="0"/>
                  </a:moveTo>
                  <a:lnTo>
                    <a:pt x="0" y="784"/>
                  </a:lnTo>
                  <a:lnTo>
                    <a:pt x="1456" y="784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endParaRPr lang="de-DE"/>
            </a:p>
          </p:txBody>
        </p:sp>
        <p:sp>
          <p:nvSpPr>
            <p:cNvPr id="152" name="Rectangle 10"/>
            <p:cNvSpPr>
              <a:spLocks noChangeArrowheads="1"/>
            </p:cNvSpPr>
            <p:nvPr/>
          </p:nvSpPr>
          <p:spPr bwMode="auto">
            <a:xfrm>
              <a:off x="1765300" y="4655046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53" name="Rectangle 11"/>
            <p:cNvSpPr>
              <a:spLocks noChangeArrowheads="1"/>
            </p:cNvSpPr>
            <p:nvPr/>
          </p:nvSpPr>
          <p:spPr bwMode="auto">
            <a:xfrm>
              <a:off x="3022600" y="4883646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54" name="Rectangle 12"/>
            <p:cNvSpPr>
              <a:spLocks noChangeArrowheads="1"/>
            </p:cNvSpPr>
            <p:nvPr/>
          </p:nvSpPr>
          <p:spPr bwMode="auto">
            <a:xfrm>
              <a:off x="1892300" y="4731246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55" name="Rectangle 13"/>
            <p:cNvSpPr>
              <a:spLocks noChangeArrowheads="1"/>
            </p:cNvSpPr>
            <p:nvPr/>
          </p:nvSpPr>
          <p:spPr bwMode="auto">
            <a:xfrm>
              <a:off x="2679700" y="4864596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56" name="Rectangle 14"/>
            <p:cNvSpPr>
              <a:spLocks noChangeArrowheads="1"/>
            </p:cNvSpPr>
            <p:nvPr/>
          </p:nvSpPr>
          <p:spPr bwMode="auto">
            <a:xfrm>
              <a:off x="2768600" y="5036046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57" name="Rectangle 15"/>
            <p:cNvSpPr>
              <a:spLocks noChangeArrowheads="1"/>
            </p:cNvSpPr>
            <p:nvPr/>
          </p:nvSpPr>
          <p:spPr bwMode="auto">
            <a:xfrm>
              <a:off x="1422400" y="5369421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58" name="Rectangle 16"/>
            <p:cNvSpPr>
              <a:spLocks noChangeArrowheads="1"/>
            </p:cNvSpPr>
            <p:nvPr/>
          </p:nvSpPr>
          <p:spPr bwMode="auto">
            <a:xfrm>
              <a:off x="2997200" y="5131296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</p:grpSp>
      <p:grpSp>
        <p:nvGrpSpPr>
          <p:cNvPr id="280" name="Group 279"/>
          <p:cNvGrpSpPr/>
          <p:nvPr/>
        </p:nvGrpSpPr>
        <p:grpSpPr>
          <a:xfrm>
            <a:off x="5435600" y="4331940"/>
            <a:ext cx="2324100" cy="1257300"/>
            <a:chOff x="5435600" y="4331940"/>
            <a:chExt cx="2324100" cy="1257300"/>
          </a:xfrm>
        </p:grpSpPr>
        <p:sp>
          <p:nvSpPr>
            <p:cNvPr id="160" name="Freeform 18"/>
            <p:cNvSpPr>
              <a:spLocks/>
            </p:cNvSpPr>
            <p:nvPr/>
          </p:nvSpPr>
          <p:spPr bwMode="auto">
            <a:xfrm>
              <a:off x="5435600" y="4331940"/>
              <a:ext cx="1397000" cy="885825"/>
            </a:xfrm>
            <a:custGeom>
              <a:avLst/>
              <a:gdLst>
                <a:gd name="T0" fmla="*/ 2147483647 w 880"/>
                <a:gd name="T1" fmla="*/ 0 h 744"/>
                <a:gd name="T2" fmla="*/ 0 w 880"/>
                <a:gd name="T3" fmla="*/ 2147483647 h 744"/>
                <a:gd name="T4" fmla="*/ 2147483647 w 880"/>
                <a:gd name="T5" fmla="*/ 2147483647 h 744"/>
                <a:gd name="T6" fmla="*/ 2147483647 w 880"/>
                <a:gd name="T7" fmla="*/ 2147483647 h 744"/>
                <a:gd name="T8" fmla="*/ 2147483647 w 880"/>
                <a:gd name="T9" fmla="*/ 2147483647 h 7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0"/>
                <a:gd name="T16" fmla="*/ 0 h 744"/>
                <a:gd name="T17" fmla="*/ 880 w 880"/>
                <a:gd name="T18" fmla="*/ 744 h 7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0" h="744">
                  <a:moveTo>
                    <a:pt x="696" y="0"/>
                  </a:moveTo>
                  <a:lnTo>
                    <a:pt x="0" y="272"/>
                  </a:lnTo>
                  <a:lnTo>
                    <a:pt x="208" y="744"/>
                  </a:lnTo>
                  <a:lnTo>
                    <a:pt x="880" y="712"/>
                  </a:lnTo>
                  <a:lnTo>
                    <a:pt x="880" y="112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endParaRPr lang="de-DE"/>
            </a:p>
          </p:txBody>
        </p:sp>
        <p:sp>
          <p:nvSpPr>
            <p:cNvPr id="161" name="Line 19"/>
            <p:cNvSpPr>
              <a:spLocks noChangeShapeType="1"/>
            </p:cNvSpPr>
            <p:nvPr/>
          </p:nvSpPr>
          <p:spPr bwMode="auto">
            <a:xfrm>
              <a:off x="6553200" y="4331940"/>
              <a:ext cx="1206500" cy="5238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endParaRPr lang="de-DE"/>
            </a:p>
          </p:txBody>
        </p:sp>
        <p:sp>
          <p:nvSpPr>
            <p:cNvPr id="162" name="Freeform 20"/>
            <p:cNvSpPr>
              <a:spLocks/>
            </p:cNvSpPr>
            <p:nvPr/>
          </p:nvSpPr>
          <p:spPr bwMode="auto">
            <a:xfrm>
              <a:off x="5854700" y="4855815"/>
              <a:ext cx="1892300" cy="733425"/>
            </a:xfrm>
            <a:custGeom>
              <a:avLst/>
              <a:gdLst>
                <a:gd name="T0" fmla="*/ 2147483647 w 1192"/>
                <a:gd name="T1" fmla="*/ 0 h 616"/>
                <a:gd name="T2" fmla="*/ 2147483647 w 1192"/>
                <a:gd name="T3" fmla="*/ 2147483647 h 616"/>
                <a:gd name="T4" fmla="*/ 0 w 1192"/>
                <a:gd name="T5" fmla="*/ 2147483647 h 616"/>
                <a:gd name="T6" fmla="*/ 0 60000 65536"/>
                <a:gd name="T7" fmla="*/ 0 60000 65536"/>
                <a:gd name="T8" fmla="*/ 0 60000 65536"/>
                <a:gd name="T9" fmla="*/ 0 w 1192"/>
                <a:gd name="T10" fmla="*/ 0 h 616"/>
                <a:gd name="T11" fmla="*/ 1192 w 1192"/>
                <a:gd name="T12" fmla="*/ 616 h 6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92" h="616">
                  <a:moveTo>
                    <a:pt x="1192" y="0"/>
                  </a:moveTo>
                  <a:lnTo>
                    <a:pt x="1192" y="616"/>
                  </a:lnTo>
                  <a:lnTo>
                    <a:pt x="0" y="312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endParaRPr lang="de-DE"/>
            </a:p>
          </p:txBody>
        </p:sp>
        <p:sp>
          <p:nvSpPr>
            <p:cNvPr id="163" name="Freeform 21"/>
            <p:cNvSpPr>
              <a:spLocks/>
            </p:cNvSpPr>
            <p:nvPr/>
          </p:nvSpPr>
          <p:spPr bwMode="auto">
            <a:xfrm>
              <a:off x="5435600" y="4646265"/>
              <a:ext cx="2311400" cy="933450"/>
            </a:xfrm>
            <a:custGeom>
              <a:avLst/>
              <a:gdLst>
                <a:gd name="T0" fmla="*/ 0 w 1456"/>
                <a:gd name="T1" fmla="*/ 0 h 784"/>
                <a:gd name="T2" fmla="*/ 0 w 1456"/>
                <a:gd name="T3" fmla="*/ 2147483647 h 784"/>
                <a:gd name="T4" fmla="*/ 2147483647 w 1456"/>
                <a:gd name="T5" fmla="*/ 2147483647 h 784"/>
                <a:gd name="T6" fmla="*/ 0 60000 65536"/>
                <a:gd name="T7" fmla="*/ 0 60000 65536"/>
                <a:gd name="T8" fmla="*/ 0 60000 65536"/>
                <a:gd name="T9" fmla="*/ 0 w 1456"/>
                <a:gd name="T10" fmla="*/ 0 h 784"/>
                <a:gd name="T11" fmla="*/ 1456 w 1456"/>
                <a:gd name="T12" fmla="*/ 784 h 7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56" h="784">
                  <a:moveTo>
                    <a:pt x="0" y="0"/>
                  </a:moveTo>
                  <a:lnTo>
                    <a:pt x="0" y="784"/>
                  </a:lnTo>
                  <a:lnTo>
                    <a:pt x="1456" y="784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endParaRPr lang="de-DE"/>
            </a:p>
          </p:txBody>
        </p:sp>
        <p:sp>
          <p:nvSpPr>
            <p:cNvPr id="164" name="Rectangle 22"/>
            <p:cNvSpPr>
              <a:spLocks noChangeArrowheads="1"/>
            </p:cNvSpPr>
            <p:nvPr/>
          </p:nvSpPr>
          <p:spPr bwMode="auto">
            <a:xfrm>
              <a:off x="6388100" y="44462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65" name="Rectangle 23"/>
            <p:cNvSpPr>
              <a:spLocks noChangeArrowheads="1"/>
            </p:cNvSpPr>
            <p:nvPr/>
          </p:nvSpPr>
          <p:spPr bwMode="auto">
            <a:xfrm>
              <a:off x="6184900" y="45033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66" name="Rectangle 24"/>
            <p:cNvSpPr>
              <a:spLocks noChangeArrowheads="1"/>
            </p:cNvSpPr>
            <p:nvPr/>
          </p:nvSpPr>
          <p:spPr bwMode="auto">
            <a:xfrm>
              <a:off x="5956300" y="45414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67" name="Rectangle 25"/>
            <p:cNvSpPr>
              <a:spLocks noChangeArrowheads="1"/>
            </p:cNvSpPr>
            <p:nvPr/>
          </p:nvSpPr>
          <p:spPr bwMode="auto">
            <a:xfrm>
              <a:off x="6235700" y="47891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68" name="Rectangle 26"/>
            <p:cNvSpPr>
              <a:spLocks noChangeArrowheads="1"/>
            </p:cNvSpPr>
            <p:nvPr/>
          </p:nvSpPr>
          <p:spPr bwMode="auto">
            <a:xfrm>
              <a:off x="6007100" y="46748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69" name="Rectangle 27"/>
            <p:cNvSpPr>
              <a:spLocks noChangeArrowheads="1"/>
            </p:cNvSpPr>
            <p:nvPr/>
          </p:nvSpPr>
          <p:spPr bwMode="auto">
            <a:xfrm>
              <a:off x="6451600" y="46272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70" name="Rectangle 28"/>
            <p:cNvSpPr>
              <a:spLocks noChangeArrowheads="1"/>
            </p:cNvSpPr>
            <p:nvPr/>
          </p:nvSpPr>
          <p:spPr bwMode="auto">
            <a:xfrm>
              <a:off x="5689600" y="46367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71" name="Rectangle 29"/>
            <p:cNvSpPr>
              <a:spLocks noChangeArrowheads="1"/>
            </p:cNvSpPr>
            <p:nvPr/>
          </p:nvSpPr>
          <p:spPr bwMode="auto">
            <a:xfrm>
              <a:off x="6235700" y="46272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72" name="Rectangle 30"/>
            <p:cNvSpPr>
              <a:spLocks noChangeArrowheads="1"/>
            </p:cNvSpPr>
            <p:nvPr/>
          </p:nvSpPr>
          <p:spPr bwMode="auto">
            <a:xfrm>
              <a:off x="6413500" y="47415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73" name="Rectangle 31"/>
            <p:cNvSpPr>
              <a:spLocks noChangeArrowheads="1"/>
            </p:cNvSpPr>
            <p:nvPr/>
          </p:nvSpPr>
          <p:spPr bwMode="auto">
            <a:xfrm>
              <a:off x="5524500" y="46748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74" name="Rectangle 32"/>
            <p:cNvSpPr>
              <a:spLocks noChangeArrowheads="1"/>
            </p:cNvSpPr>
            <p:nvPr/>
          </p:nvSpPr>
          <p:spPr bwMode="auto">
            <a:xfrm>
              <a:off x="5867400" y="47510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75" name="Rectangle 33"/>
            <p:cNvSpPr>
              <a:spLocks noChangeArrowheads="1"/>
            </p:cNvSpPr>
            <p:nvPr/>
          </p:nvSpPr>
          <p:spPr bwMode="auto">
            <a:xfrm>
              <a:off x="6032500" y="48748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76" name="Rectangle 34"/>
            <p:cNvSpPr>
              <a:spLocks noChangeArrowheads="1"/>
            </p:cNvSpPr>
            <p:nvPr/>
          </p:nvSpPr>
          <p:spPr bwMode="auto">
            <a:xfrm>
              <a:off x="6400800" y="48939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77" name="Rectangle 35"/>
            <p:cNvSpPr>
              <a:spLocks noChangeArrowheads="1"/>
            </p:cNvSpPr>
            <p:nvPr/>
          </p:nvSpPr>
          <p:spPr bwMode="auto">
            <a:xfrm>
              <a:off x="5689600" y="47796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78" name="Rectangle 36"/>
            <p:cNvSpPr>
              <a:spLocks noChangeArrowheads="1"/>
            </p:cNvSpPr>
            <p:nvPr/>
          </p:nvSpPr>
          <p:spPr bwMode="auto">
            <a:xfrm>
              <a:off x="5829300" y="49415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79" name="Rectangle 37"/>
            <p:cNvSpPr>
              <a:spLocks noChangeArrowheads="1"/>
            </p:cNvSpPr>
            <p:nvPr/>
          </p:nvSpPr>
          <p:spPr bwMode="auto">
            <a:xfrm>
              <a:off x="7543800" y="48843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80" name="Rectangle 38"/>
            <p:cNvSpPr>
              <a:spLocks noChangeArrowheads="1"/>
            </p:cNvSpPr>
            <p:nvPr/>
          </p:nvSpPr>
          <p:spPr bwMode="auto">
            <a:xfrm>
              <a:off x="7353300" y="48653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81" name="Rectangle 39"/>
            <p:cNvSpPr>
              <a:spLocks noChangeArrowheads="1"/>
            </p:cNvSpPr>
            <p:nvPr/>
          </p:nvSpPr>
          <p:spPr bwMode="auto">
            <a:xfrm>
              <a:off x="7124700" y="48748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82" name="Rectangle 40"/>
            <p:cNvSpPr>
              <a:spLocks noChangeArrowheads="1"/>
            </p:cNvSpPr>
            <p:nvPr/>
          </p:nvSpPr>
          <p:spPr bwMode="auto">
            <a:xfrm>
              <a:off x="7404100" y="51510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83" name="Rectangle 41"/>
            <p:cNvSpPr>
              <a:spLocks noChangeArrowheads="1"/>
            </p:cNvSpPr>
            <p:nvPr/>
          </p:nvSpPr>
          <p:spPr bwMode="auto">
            <a:xfrm>
              <a:off x="7175500" y="50177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84" name="Rectangle 42"/>
            <p:cNvSpPr>
              <a:spLocks noChangeArrowheads="1"/>
            </p:cNvSpPr>
            <p:nvPr/>
          </p:nvSpPr>
          <p:spPr bwMode="auto">
            <a:xfrm>
              <a:off x="7620000" y="49891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85" name="Rectangle 43"/>
            <p:cNvSpPr>
              <a:spLocks noChangeArrowheads="1"/>
            </p:cNvSpPr>
            <p:nvPr/>
          </p:nvSpPr>
          <p:spPr bwMode="auto">
            <a:xfrm>
              <a:off x="6934200" y="46748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86" name="Rectangle 44"/>
            <p:cNvSpPr>
              <a:spLocks noChangeArrowheads="1"/>
            </p:cNvSpPr>
            <p:nvPr/>
          </p:nvSpPr>
          <p:spPr bwMode="auto">
            <a:xfrm>
              <a:off x="7404100" y="49891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87" name="Rectangle 45"/>
            <p:cNvSpPr>
              <a:spLocks noChangeArrowheads="1"/>
            </p:cNvSpPr>
            <p:nvPr/>
          </p:nvSpPr>
          <p:spPr bwMode="auto">
            <a:xfrm>
              <a:off x="7581900" y="51034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88" name="Rectangle 46"/>
            <p:cNvSpPr>
              <a:spLocks noChangeArrowheads="1"/>
            </p:cNvSpPr>
            <p:nvPr/>
          </p:nvSpPr>
          <p:spPr bwMode="auto">
            <a:xfrm>
              <a:off x="7035800" y="50939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89" name="Rectangle 47"/>
            <p:cNvSpPr>
              <a:spLocks noChangeArrowheads="1"/>
            </p:cNvSpPr>
            <p:nvPr/>
          </p:nvSpPr>
          <p:spPr bwMode="auto">
            <a:xfrm>
              <a:off x="7200900" y="52368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90" name="Rectangle 48"/>
            <p:cNvSpPr>
              <a:spLocks noChangeArrowheads="1"/>
            </p:cNvSpPr>
            <p:nvPr/>
          </p:nvSpPr>
          <p:spPr bwMode="auto">
            <a:xfrm>
              <a:off x="7569200" y="52558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91" name="Rectangle 49"/>
            <p:cNvSpPr>
              <a:spLocks noChangeArrowheads="1"/>
            </p:cNvSpPr>
            <p:nvPr/>
          </p:nvSpPr>
          <p:spPr bwMode="auto">
            <a:xfrm>
              <a:off x="6934200" y="48177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92" name="Rectangle 50"/>
            <p:cNvSpPr>
              <a:spLocks noChangeArrowheads="1"/>
            </p:cNvSpPr>
            <p:nvPr/>
          </p:nvSpPr>
          <p:spPr bwMode="auto">
            <a:xfrm>
              <a:off x="6997700" y="53034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93" name="Rectangle 51"/>
            <p:cNvSpPr>
              <a:spLocks noChangeArrowheads="1"/>
            </p:cNvSpPr>
            <p:nvPr/>
          </p:nvSpPr>
          <p:spPr bwMode="auto">
            <a:xfrm>
              <a:off x="7188200" y="47415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94" name="Rectangle 52"/>
            <p:cNvSpPr>
              <a:spLocks noChangeArrowheads="1"/>
            </p:cNvSpPr>
            <p:nvPr/>
          </p:nvSpPr>
          <p:spPr bwMode="auto">
            <a:xfrm>
              <a:off x="6527800" y="45795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95" name="Rectangle 53"/>
            <p:cNvSpPr>
              <a:spLocks noChangeArrowheads="1"/>
            </p:cNvSpPr>
            <p:nvPr/>
          </p:nvSpPr>
          <p:spPr bwMode="auto">
            <a:xfrm>
              <a:off x="6324600" y="46367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96" name="Rectangle 54"/>
            <p:cNvSpPr>
              <a:spLocks noChangeArrowheads="1"/>
            </p:cNvSpPr>
            <p:nvPr/>
          </p:nvSpPr>
          <p:spPr bwMode="auto">
            <a:xfrm>
              <a:off x="6096000" y="46462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97" name="Rectangle 55"/>
            <p:cNvSpPr>
              <a:spLocks noChangeArrowheads="1"/>
            </p:cNvSpPr>
            <p:nvPr/>
          </p:nvSpPr>
          <p:spPr bwMode="auto">
            <a:xfrm>
              <a:off x="6375400" y="49224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98" name="Rectangle 56"/>
            <p:cNvSpPr>
              <a:spLocks noChangeArrowheads="1"/>
            </p:cNvSpPr>
            <p:nvPr/>
          </p:nvSpPr>
          <p:spPr bwMode="auto">
            <a:xfrm>
              <a:off x="6146800" y="48081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199" name="Rectangle 57"/>
            <p:cNvSpPr>
              <a:spLocks noChangeArrowheads="1"/>
            </p:cNvSpPr>
            <p:nvPr/>
          </p:nvSpPr>
          <p:spPr bwMode="auto">
            <a:xfrm>
              <a:off x="6591300" y="47605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00" name="Rectangle 58"/>
            <p:cNvSpPr>
              <a:spLocks noChangeArrowheads="1"/>
            </p:cNvSpPr>
            <p:nvPr/>
          </p:nvSpPr>
          <p:spPr bwMode="auto">
            <a:xfrm>
              <a:off x="5829300" y="47700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01" name="Rectangle 59"/>
            <p:cNvSpPr>
              <a:spLocks noChangeArrowheads="1"/>
            </p:cNvSpPr>
            <p:nvPr/>
          </p:nvSpPr>
          <p:spPr bwMode="auto">
            <a:xfrm>
              <a:off x="6375400" y="47605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02" name="Rectangle 60"/>
            <p:cNvSpPr>
              <a:spLocks noChangeArrowheads="1"/>
            </p:cNvSpPr>
            <p:nvPr/>
          </p:nvSpPr>
          <p:spPr bwMode="auto">
            <a:xfrm>
              <a:off x="6553200" y="48748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03" name="Rectangle 61"/>
            <p:cNvSpPr>
              <a:spLocks noChangeArrowheads="1"/>
            </p:cNvSpPr>
            <p:nvPr/>
          </p:nvSpPr>
          <p:spPr bwMode="auto">
            <a:xfrm>
              <a:off x="5626100" y="48081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04" name="Rectangle 62"/>
            <p:cNvSpPr>
              <a:spLocks noChangeArrowheads="1"/>
            </p:cNvSpPr>
            <p:nvPr/>
          </p:nvSpPr>
          <p:spPr bwMode="auto">
            <a:xfrm>
              <a:off x="6007100" y="48843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05" name="Rectangle 63"/>
            <p:cNvSpPr>
              <a:spLocks noChangeArrowheads="1"/>
            </p:cNvSpPr>
            <p:nvPr/>
          </p:nvSpPr>
          <p:spPr bwMode="auto">
            <a:xfrm>
              <a:off x="6172200" y="50082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06" name="Rectangle 64"/>
            <p:cNvSpPr>
              <a:spLocks noChangeArrowheads="1"/>
            </p:cNvSpPr>
            <p:nvPr/>
          </p:nvSpPr>
          <p:spPr bwMode="auto">
            <a:xfrm>
              <a:off x="6540500" y="50272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07" name="Rectangle 65"/>
            <p:cNvSpPr>
              <a:spLocks noChangeArrowheads="1"/>
            </p:cNvSpPr>
            <p:nvPr/>
          </p:nvSpPr>
          <p:spPr bwMode="auto">
            <a:xfrm>
              <a:off x="5829300" y="49129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08" name="Rectangle 66"/>
            <p:cNvSpPr>
              <a:spLocks noChangeArrowheads="1"/>
            </p:cNvSpPr>
            <p:nvPr/>
          </p:nvSpPr>
          <p:spPr bwMode="auto">
            <a:xfrm>
              <a:off x="5969000" y="50748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09" name="Rectangle 67"/>
            <p:cNvSpPr>
              <a:spLocks noChangeArrowheads="1"/>
            </p:cNvSpPr>
            <p:nvPr/>
          </p:nvSpPr>
          <p:spPr bwMode="auto">
            <a:xfrm>
              <a:off x="6540500" y="44938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10" name="Rectangle 68"/>
            <p:cNvSpPr>
              <a:spLocks noChangeArrowheads="1"/>
            </p:cNvSpPr>
            <p:nvPr/>
          </p:nvSpPr>
          <p:spPr bwMode="auto">
            <a:xfrm>
              <a:off x="6337300" y="45510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11" name="Rectangle 69"/>
            <p:cNvSpPr>
              <a:spLocks noChangeArrowheads="1"/>
            </p:cNvSpPr>
            <p:nvPr/>
          </p:nvSpPr>
          <p:spPr bwMode="auto">
            <a:xfrm>
              <a:off x="6108700" y="45605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12" name="Rectangle 70"/>
            <p:cNvSpPr>
              <a:spLocks noChangeArrowheads="1"/>
            </p:cNvSpPr>
            <p:nvPr/>
          </p:nvSpPr>
          <p:spPr bwMode="auto">
            <a:xfrm>
              <a:off x="6388100" y="48367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13" name="Rectangle 71"/>
            <p:cNvSpPr>
              <a:spLocks noChangeArrowheads="1"/>
            </p:cNvSpPr>
            <p:nvPr/>
          </p:nvSpPr>
          <p:spPr bwMode="auto">
            <a:xfrm>
              <a:off x="6159500" y="47224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14" name="Rectangle 72"/>
            <p:cNvSpPr>
              <a:spLocks noChangeArrowheads="1"/>
            </p:cNvSpPr>
            <p:nvPr/>
          </p:nvSpPr>
          <p:spPr bwMode="auto">
            <a:xfrm>
              <a:off x="6604000" y="46748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15" name="Rectangle 73"/>
            <p:cNvSpPr>
              <a:spLocks noChangeArrowheads="1"/>
            </p:cNvSpPr>
            <p:nvPr/>
          </p:nvSpPr>
          <p:spPr bwMode="auto">
            <a:xfrm>
              <a:off x="5842000" y="46843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16" name="Rectangle 74"/>
            <p:cNvSpPr>
              <a:spLocks noChangeArrowheads="1"/>
            </p:cNvSpPr>
            <p:nvPr/>
          </p:nvSpPr>
          <p:spPr bwMode="auto">
            <a:xfrm>
              <a:off x="6388100" y="46748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17" name="Rectangle 75"/>
            <p:cNvSpPr>
              <a:spLocks noChangeArrowheads="1"/>
            </p:cNvSpPr>
            <p:nvPr/>
          </p:nvSpPr>
          <p:spPr bwMode="auto">
            <a:xfrm>
              <a:off x="6565900" y="47891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18" name="Rectangle 76"/>
            <p:cNvSpPr>
              <a:spLocks noChangeArrowheads="1"/>
            </p:cNvSpPr>
            <p:nvPr/>
          </p:nvSpPr>
          <p:spPr bwMode="auto">
            <a:xfrm>
              <a:off x="5638800" y="47224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19" name="Rectangle 77"/>
            <p:cNvSpPr>
              <a:spLocks noChangeArrowheads="1"/>
            </p:cNvSpPr>
            <p:nvPr/>
          </p:nvSpPr>
          <p:spPr bwMode="auto">
            <a:xfrm>
              <a:off x="6019800" y="47986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20" name="Rectangle 78"/>
            <p:cNvSpPr>
              <a:spLocks noChangeArrowheads="1"/>
            </p:cNvSpPr>
            <p:nvPr/>
          </p:nvSpPr>
          <p:spPr bwMode="auto">
            <a:xfrm>
              <a:off x="6184900" y="49224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21" name="Rectangle 79"/>
            <p:cNvSpPr>
              <a:spLocks noChangeArrowheads="1"/>
            </p:cNvSpPr>
            <p:nvPr/>
          </p:nvSpPr>
          <p:spPr bwMode="auto">
            <a:xfrm>
              <a:off x="6553200" y="49415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22" name="Rectangle 80"/>
            <p:cNvSpPr>
              <a:spLocks noChangeArrowheads="1"/>
            </p:cNvSpPr>
            <p:nvPr/>
          </p:nvSpPr>
          <p:spPr bwMode="auto">
            <a:xfrm>
              <a:off x="5842000" y="48272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23" name="Rectangle 81"/>
            <p:cNvSpPr>
              <a:spLocks noChangeArrowheads="1"/>
            </p:cNvSpPr>
            <p:nvPr/>
          </p:nvSpPr>
          <p:spPr bwMode="auto">
            <a:xfrm>
              <a:off x="5981700" y="49891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24" name="Rectangle 82"/>
            <p:cNvSpPr>
              <a:spLocks noChangeArrowheads="1"/>
            </p:cNvSpPr>
            <p:nvPr/>
          </p:nvSpPr>
          <p:spPr bwMode="auto">
            <a:xfrm>
              <a:off x="6680200" y="46272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25" name="Rectangle 83"/>
            <p:cNvSpPr>
              <a:spLocks noChangeArrowheads="1"/>
            </p:cNvSpPr>
            <p:nvPr/>
          </p:nvSpPr>
          <p:spPr bwMode="auto">
            <a:xfrm>
              <a:off x="6477000" y="46843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26" name="Rectangle 84"/>
            <p:cNvSpPr>
              <a:spLocks noChangeArrowheads="1"/>
            </p:cNvSpPr>
            <p:nvPr/>
          </p:nvSpPr>
          <p:spPr bwMode="auto">
            <a:xfrm>
              <a:off x="6248400" y="46938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27" name="Rectangle 85"/>
            <p:cNvSpPr>
              <a:spLocks noChangeArrowheads="1"/>
            </p:cNvSpPr>
            <p:nvPr/>
          </p:nvSpPr>
          <p:spPr bwMode="auto">
            <a:xfrm>
              <a:off x="6527800" y="49701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28" name="Rectangle 86"/>
            <p:cNvSpPr>
              <a:spLocks noChangeArrowheads="1"/>
            </p:cNvSpPr>
            <p:nvPr/>
          </p:nvSpPr>
          <p:spPr bwMode="auto">
            <a:xfrm>
              <a:off x="6299200" y="48558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29" name="Rectangle 87"/>
            <p:cNvSpPr>
              <a:spLocks noChangeArrowheads="1"/>
            </p:cNvSpPr>
            <p:nvPr/>
          </p:nvSpPr>
          <p:spPr bwMode="auto">
            <a:xfrm>
              <a:off x="6692900" y="48081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30" name="Rectangle 88"/>
            <p:cNvSpPr>
              <a:spLocks noChangeArrowheads="1"/>
            </p:cNvSpPr>
            <p:nvPr/>
          </p:nvSpPr>
          <p:spPr bwMode="auto">
            <a:xfrm>
              <a:off x="5981700" y="48177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31" name="Rectangle 89"/>
            <p:cNvSpPr>
              <a:spLocks noChangeArrowheads="1"/>
            </p:cNvSpPr>
            <p:nvPr/>
          </p:nvSpPr>
          <p:spPr bwMode="auto">
            <a:xfrm>
              <a:off x="6527800" y="48081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32" name="Rectangle 90"/>
            <p:cNvSpPr>
              <a:spLocks noChangeArrowheads="1"/>
            </p:cNvSpPr>
            <p:nvPr/>
          </p:nvSpPr>
          <p:spPr bwMode="auto">
            <a:xfrm>
              <a:off x="6705600" y="49224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33" name="Rectangle 91"/>
            <p:cNvSpPr>
              <a:spLocks noChangeArrowheads="1"/>
            </p:cNvSpPr>
            <p:nvPr/>
          </p:nvSpPr>
          <p:spPr bwMode="auto">
            <a:xfrm>
              <a:off x="5778500" y="48558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34" name="Rectangle 92"/>
            <p:cNvSpPr>
              <a:spLocks noChangeArrowheads="1"/>
            </p:cNvSpPr>
            <p:nvPr/>
          </p:nvSpPr>
          <p:spPr bwMode="auto">
            <a:xfrm>
              <a:off x="6159500" y="49320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35" name="Rectangle 93"/>
            <p:cNvSpPr>
              <a:spLocks noChangeArrowheads="1"/>
            </p:cNvSpPr>
            <p:nvPr/>
          </p:nvSpPr>
          <p:spPr bwMode="auto">
            <a:xfrm>
              <a:off x="6324600" y="50558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36" name="Rectangle 94"/>
            <p:cNvSpPr>
              <a:spLocks noChangeArrowheads="1"/>
            </p:cNvSpPr>
            <p:nvPr/>
          </p:nvSpPr>
          <p:spPr bwMode="auto">
            <a:xfrm>
              <a:off x="6692900" y="50748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37" name="Rectangle 95"/>
            <p:cNvSpPr>
              <a:spLocks noChangeArrowheads="1"/>
            </p:cNvSpPr>
            <p:nvPr/>
          </p:nvSpPr>
          <p:spPr bwMode="auto">
            <a:xfrm>
              <a:off x="5981700" y="49605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38" name="Rectangle 96"/>
            <p:cNvSpPr>
              <a:spLocks noChangeArrowheads="1"/>
            </p:cNvSpPr>
            <p:nvPr/>
          </p:nvSpPr>
          <p:spPr bwMode="auto">
            <a:xfrm>
              <a:off x="6121400" y="50939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39" name="Rectangle 97"/>
            <p:cNvSpPr>
              <a:spLocks noChangeArrowheads="1"/>
            </p:cNvSpPr>
            <p:nvPr/>
          </p:nvSpPr>
          <p:spPr bwMode="auto">
            <a:xfrm>
              <a:off x="7543800" y="47986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40" name="Rectangle 98"/>
            <p:cNvSpPr>
              <a:spLocks noChangeArrowheads="1"/>
            </p:cNvSpPr>
            <p:nvPr/>
          </p:nvSpPr>
          <p:spPr bwMode="auto">
            <a:xfrm>
              <a:off x="7353300" y="47796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41" name="Rectangle 99"/>
            <p:cNvSpPr>
              <a:spLocks noChangeArrowheads="1"/>
            </p:cNvSpPr>
            <p:nvPr/>
          </p:nvSpPr>
          <p:spPr bwMode="auto">
            <a:xfrm>
              <a:off x="7124700" y="47891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42" name="Rectangle 100"/>
            <p:cNvSpPr>
              <a:spLocks noChangeArrowheads="1"/>
            </p:cNvSpPr>
            <p:nvPr/>
          </p:nvSpPr>
          <p:spPr bwMode="auto">
            <a:xfrm>
              <a:off x="7404100" y="50653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43" name="Rectangle 101"/>
            <p:cNvSpPr>
              <a:spLocks noChangeArrowheads="1"/>
            </p:cNvSpPr>
            <p:nvPr/>
          </p:nvSpPr>
          <p:spPr bwMode="auto">
            <a:xfrm>
              <a:off x="7175500" y="49320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44" name="Rectangle 102"/>
            <p:cNvSpPr>
              <a:spLocks noChangeArrowheads="1"/>
            </p:cNvSpPr>
            <p:nvPr/>
          </p:nvSpPr>
          <p:spPr bwMode="auto">
            <a:xfrm>
              <a:off x="7620000" y="49034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45" name="Rectangle 103"/>
            <p:cNvSpPr>
              <a:spLocks noChangeArrowheads="1"/>
            </p:cNvSpPr>
            <p:nvPr/>
          </p:nvSpPr>
          <p:spPr bwMode="auto">
            <a:xfrm>
              <a:off x="6934200" y="45891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46" name="Rectangle 104"/>
            <p:cNvSpPr>
              <a:spLocks noChangeArrowheads="1"/>
            </p:cNvSpPr>
            <p:nvPr/>
          </p:nvSpPr>
          <p:spPr bwMode="auto">
            <a:xfrm>
              <a:off x="7404100" y="49034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47" name="Rectangle 105"/>
            <p:cNvSpPr>
              <a:spLocks noChangeArrowheads="1"/>
            </p:cNvSpPr>
            <p:nvPr/>
          </p:nvSpPr>
          <p:spPr bwMode="auto">
            <a:xfrm>
              <a:off x="7581900" y="50177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48" name="Rectangle 106"/>
            <p:cNvSpPr>
              <a:spLocks noChangeArrowheads="1"/>
            </p:cNvSpPr>
            <p:nvPr/>
          </p:nvSpPr>
          <p:spPr bwMode="auto">
            <a:xfrm>
              <a:off x="7035800" y="50082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49" name="Rectangle 107"/>
            <p:cNvSpPr>
              <a:spLocks noChangeArrowheads="1"/>
            </p:cNvSpPr>
            <p:nvPr/>
          </p:nvSpPr>
          <p:spPr bwMode="auto">
            <a:xfrm>
              <a:off x="7200900" y="51510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50" name="Rectangle 108"/>
            <p:cNvSpPr>
              <a:spLocks noChangeArrowheads="1"/>
            </p:cNvSpPr>
            <p:nvPr/>
          </p:nvSpPr>
          <p:spPr bwMode="auto">
            <a:xfrm>
              <a:off x="7569200" y="51701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51" name="Rectangle 109"/>
            <p:cNvSpPr>
              <a:spLocks noChangeArrowheads="1"/>
            </p:cNvSpPr>
            <p:nvPr/>
          </p:nvSpPr>
          <p:spPr bwMode="auto">
            <a:xfrm>
              <a:off x="6934200" y="47319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52" name="Rectangle 110"/>
            <p:cNvSpPr>
              <a:spLocks noChangeArrowheads="1"/>
            </p:cNvSpPr>
            <p:nvPr/>
          </p:nvSpPr>
          <p:spPr bwMode="auto">
            <a:xfrm>
              <a:off x="6997700" y="52177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53" name="Rectangle 111"/>
            <p:cNvSpPr>
              <a:spLocks noChangeArrowheads="1"/>
            </p:cNvSpPr>
            <p:nvPr/>
          </p:nvSpPr>
          <p:spPr bwMode="auto">
            <a:xfrm>
              <a:off x="7188200" y="46557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54" name="Rectangle 112"/>
            <p:cNvSpPr>
              <a:spLocks noChangeArrowheads="1"/>
            </p:cNvSpPr>
            <p:nvPr/>
          </p:nvSpPr>
          <p:spPr bwMode="auto">
            <a:xfrm>
              <a:off x="6210300" y="53987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55" name="Rectangle 113"/>
            <p:cNvSpPr>
              <a:spLocks noChangeArrowheads="1"/>
            </p:cNvSpPr>
            <p:nvPr/>
          </p:nvSpPr>
          <p:spPr bwMode="auto">
            <a:xfrm>
              <a:off x="6019800" y="53796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56" name="Rectangle 114"/>
            <p:cNvSpPr>
              <a:spLocks noChangeArrowheads="1"/>
            </p:cNvSpPr>
            <p:nvPr/>
          </p:nvSpPr>
          <p:spPr bwMode="auto">
            <a:xfrm>
              <a:off x="5791200" y="53892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57" name="Rectangle 115"/>
            <p:cNvSpPr>
              <a:spLocks noChangeArrowheads="1"/>
            </p:cNvSpPr>
            <p:nvPr/>
          </p:nvSpPr>
          <p:spPr bwMode="auto">
            <a:xfrm>
              <a:off x="6083300" y="54749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58" name="Rectangle 116"/>
            <p:cNvSpPr>
              <a:spLocks noChangeArrowheads="1"/>
            </p:cNvSpPr>
            <p:nvPr/>
          </p:nvSpPr>
          <p:spPr bwMode="auto">
            <a:xfrm>
              <a:off x="5524500" y="54177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59" name="Rectangle 117"/>
            <p:cNvSpPr>
              <a:spLocks noChangeArrowheads="1"/>
            </p:cNvSpPr>
            <p:nvPr/>
          </p:nvSpPr>
          <p:spPr bwMode="auto">
            <a:xfrm>
              <a:off x="5994400" y="53130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60" name="Rectangle 118"/>
            <p:cNvSpPr>
              <a:spLocks noChangeArrowheads="1"/>
            </p:cNvSpPr>
            <p:nvPr/>
          </p:nvSpPr>
          <p:spPr bwMode="auto">
            <a:xfrm>
              <a:off x="5791200" y="53034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61" name="Rectangle 119"/>
            <p:cNvSpPr>
              <a:spLocks noChangeArrowheads="1"/>
            </p:cNvSpPr>
            <p:nvPr/>
          </p:nvSpPr>
          <p:spPr bwMode="auto">
            <a:xfrm>
              <a:off x="5842000" y="54654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62" name="Rectangle 120"/>
            <p:cNvSpPr>
              <a:spLocks noChangeArrowheads="1"/>
            </p:cNvSpPr>
            <p:nvPr/>
          </p:nvSpPr>
          <p:spPr bwMode="auto">
            <a:xfrm>
              <a:off x="6070600" y="54177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63" name="Rectangle 121"/>
            <p:cNvSpPr>
              <a:spLocks noChangeArrowheads="1"/>
            </p:cNvSpPr>
            <p:nvPr/>
          </p:nvSpPr>
          <p:spPr bwMode="auto">
            <a:xfrm>
              <a:off x="5511800" y="50939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64" name="Rectangle 122"/>
            <p:cNvSpPr>
              <a:spLocks noChangeArrowheads="1"/>
            </p:cNvSpPr>
            <p:nvPr/>
          </p:nvSpPr>
          <p:spPr bwMode="auto">
            <a:xfrm>
              <a:off x="5511800" y="50082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65" name="Rectangle 123"/>
            <p:cNvSpPr>
              <a:spLocks noChangeArrowheads="1"/>
            </p:cNvSpPr>
            <p:nvPr/>
          </p:nvSpPr>
          <p:spPr bwMode="auto">
            <a:xfrm>
              <a:off x="5562600" y="51701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66" name="Rectangle 124"/>
            <p:cNvSpPr>
              <a:spLocks noChangeArrowheads="1"/>
            </p:cNvSpPr>
            <p:nvPr/>
          </p:nvSpPr>
          <p:spPr bwMode="auto">
            <a:xfrm>
              <a:off x="6527800" y="54273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67" name="Rectangle 125"/>
            <p:cNvSpPr>
              <a:spLocks noChangeArrowheads="1"/>
            </p:cNvSpPr>
            <p:nvPr/>
          </p:nvSpPr>
          <p:spPr bwMode="auto">
            <a:xfrm>
              <a:off x="6388100" y="5460082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68" name="Rectangle 126"/>
            <p:cNvSpPr>
              <a:spLocks noChangeArrowheads="1"/>
            </p:cNvSpPr>
            <p:nvPr/>
          </p:nvSpPr>
          <p:spPr bwMode="auto">
            <a:xfrm>
              <a:off x="6832600" y="54749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69" name="Rectangle 127"/>
            <p:cNvSpPr>
              <a:spLocks noChangeArrowheads="1"/>
            </p:cNvSpPr>
            <p:nvPr/>
          </p:nvSpPr>
          <p:spPr bwMode="auto">
            <a:xfrm>
              <a:off x="6388100" y="54177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70" name="Rectangle 128"/>
            <p:cNvSpPr>
              <a:spLocks noChangeArrowheads="1"/>
            </p:cNvSpPr>
            <p:nvPr/>
          </p:nvSpPr>
          <p:spPr bwMode="auto">
            <a:xfrm>
              <a:off x="7150100" y="53320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71" name="Rectangle 129"/>
            <p:cNvSpPr>
              <a:spLocks noChangeArrowheads="1"/>
            </p:cNvSpPr>
            <p:nvPr/>
          </p:nvSpPr>
          <p:spPr bwMode="auto">
            <a:xfrm>
              <a:off x="7480300" y="53796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72" name="Rectangle 130"/>
            <p:cNvSpPr>
              <a:spLocks noChangeArrowheads="1"/>
            </p:cNvSpPr>
            <p:nvPr/>
          </p:nvSpPr>
          <p:spPr bwMode="auto">
            <a:xfrm>
              <a:off x="6527800" y="524634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73" name="Rectangle 131"/>
            <p:cNvSpPr>
              <a:spLocks noChangeArrowheads="1"/>
            </p:cNvSpPr>
            <p:nvPr/>
          </p:nvSpPr>
          <p:spPr bwMode="auto">
            <a:xfrm>
              <a:off x="6756400" y="527491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74" name="Rectangle 132"/>
            <p:cNvSpPr>
              <a:spLocks noChangeArrowheads="1"/>
            </p:cNvSpPr>
            <p:nvPr/>
          </p:nvSpPr>
          <p:spPr bwMode="auto">
            <a:xfrm>
              <a:off x="5600700" y="5303490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75" name="Rectangle 133"/>
            <p:cNvSpPr>
              <a:spLocks noChangeArrowheads="1"/>
            </p:cNvSpPr>
            <p:nvPr/>
          </p:nvSpPr>
          <p:spPr bwMode="auto">
            <a:xfrm>
              <a:off x="5651500" y="54463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  <p:sp>
          <p:nvSpPr>
            <p:cNvPr id="276" name="Rectangle 134"/>
            <p:cNvSpPr>
              <a:spLocks noChangeArrowheads="1"/>
            </p:cNvSpPr>
            <p:nvPr/>
          </p:nvSpPr>
          <p:spPr bwMode="auto">
            <a:xfrm>
              <a:off x="6642100" y="5484465"/>
              <a:ext cx="88900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de-DE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Exadata</a:t>
            </a:r>
            <a:r>
              <a:rPr lang="en-US" dirty="0" smtClean="0"/>
              <a:t> X4 Hardware Architecture</a:t>
            </a:r>
            <a:endParaRPr lang="en-US" dirty="0"/>
          </a:p>
        </p:txBody>
      </p:sp>
      <p:sp>
        <p:nvSpPr>
          <p:cNvPr id="4" name="Rectangle 3075"/>
          <p:cNvSpPr>
            <a:spLocks noChangeArrowheads="1"/>
          </p:cNvSpPr>
          <p:nvPr/>
        </p:nvSpPr>
        <p:spPr bwMode="auto">
          <a:xfrm>
            <a:off x="5638800" y="1143000"/>
            <a:ext cx="4155016" cy="4376169"/>
          </a:xfrm>
          <a:prstGeom prst="rect">
            <a:avLst/>
          </a:prstGeom>
          <a:solidFill>
            <a:srgbClr val="FF0000">
              <a:alpha val="40000"/>
            </a:srgb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 lIns="107287" tIns="53643" rIns="107287" bIns="53643">
            <a:spAutoFit/>
          </a:bodyPr>
          <a:lstStyle/>
          <a:p>
            <a:pPr marL="135971" indent="-135971">
              <a:spcBef>
                <a:spcPts val="1408"/>
              </a:spcBef>
              <a:buClr>
                <a:srgbClr val="FF0000"/>
              </a:buClr>
            </a:pPr>
            <a:r>
              <a:rPr lang="en-US" sz="2300" b="1" u="sng" dirty="0" smtClean="0">
                <a:solidFill>
                  <a:srgbClr val="000000"/>
                </a:solidFill>
              </a:rPr>
              <a:t>Intelligent Storage Grid</a:t>
            </a:r>
          </a:p>
          <a:p>
            <a:pPr marL="135971" indent="-135971">
              <a:spcBef>
                <a:spcPts val="704"/>
              </a:spcBef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</a:rPr>
              <a:t>14 High-performance low-cost storage servers</a:t>
            </a:r>
          </a:p>
          <a:p>
            <a:pPr marL="135971" indent="-135971">
              <a:spcBef>
                <a:spcPts val="704"/>
              </a:spcBef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</a:rPr>
              <a:t>200 TB High Performance disk (100% more than X3)                   or</a:t>
            </a:r>
            <a:br>
              <a:rPr lang="en-US" sz="2100" dirty="0" smtClean="0">
                <a:solidFill>
                  <a:srgbClr val="000000"/>
                </a:solidFill>
              </a:rPr>
            </a:br>
            <a:r>
              <a:rPr lang="en-US" sz="2100" dirty="0" smtClean="0">
                <a:solidFill>
                  <a:srgbClr val="000000"/>
                </a:solidFill>
              </a:rPr>
              <a:t>672 TB High Capacity disk             (33% more than X3)</a:t>
            </a:r>
          </a:p>
          <a:p>
            <a:pPr marL="135971" indent="-135971">
              <a:spcBef>
                <a:spcPts val="704"/>
              </a:spcBef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100" u="sng" dirty="0" smtClean="0">
                <a:solidFill>
                  <a:srgbClr val="000000"/>
                </a:solidFill>
              </a:rPr>
              <a:t>44.8 TB PCI Flash </a:t>
            </a:r>
            <a:r>
              <a:rPr lang="en-US" sz="2100" dirty="0" smtClean="0">
                <a:solidFill>
                  <a:srgbClr val="000000"/>
                </a:solidFill>
              </a:rPr>
              <a:t> (100% more than X3)</a:t>
            </a:r>
            <a:endParaRPr lang="en-US" sz="2100" u="sng" dirty="0" smtClean="0">
              <a:solidFill>
                <a:srgbClr val="000000"/>
              </a:solidFill>
            </a:endParaRPr>
          </a:p>
          <a:p>
            <a:pPr marL="135971" indent="-135971">
              <a:spcBef>
                <a:spcPts val="704"/>
              </a:spcBef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100" u="sng" dirty="0" smtClean="0">
                <a:solidFill>
                  <a:srgbClr val="FF0000"/>
                </a:solidFill>
              </a:rPr>
              <a:t>Intelligent Storage Server Software</a:t>
            </a:r>
          </a:p>
        </p:txBody>
      </p:sp>
      <p:sp>
        <p:nvSpPr>
          <p:cNvPr id="5" name="TextBox 47"/>
          <p:cNvSpPr txBox="1">
            <a:spLocks noChangeArrowheads="1"/>
          </p:cNvSpPr>
          <p:nvPr/>
        </p:nvSpPr>
        <p:spPr bwMode="auto">
          <a:xfrm>
            <a:off x="194965" y="3898473"/>
            <a:ext cx="3632199" cy="1934475"/>
          </a:xfrm>
          <a:prstGeom prst="rect">
            <a:avLst/>
          </a:prstGeom>
          <a:solidFill>
            <a:srgbClr val="92D050">
              <a:alpha val="40000"/>
            </a:srgb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107287" tIns="53643" rIns="107287" bIns="53643">
            <a:spAutoFit/>
          </a:bodyPr>
          <a:lstStyle/>
          <a:p>
            <a:pPr marL="333408" indent="-203025">
              <a:spcBef>
                <a:spcPts val="704"/>
              </a:spcBef>
              <a:buClr>
                <a:srgbClr val="FF0000"/>
              </a:buClr>
            </a:pPr>
            <a:r>
              <a:rPr lang="en-US" sz="2300" b="1" u="sng" dirty="0" smtClean="0">
                <a:solidFill>
                  <a:srgbClr val="000000"/>
                </a:solidFill>
              </a:rPr>
              <a:t>InfiniBand Network</a:t>
            </a:r>
          </a:p>
          <a:p>
            <a:pPr marL="333408" indent="-203025">
              <a:spcBef>
                <a:spcPts val="704"/>
              </a:spcBef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</a:rPr>
              <a:t>2 x 36-port </a:t>
            </a:r>
            <a:r>
              <a:rPr lang="en-US" sz="2100" dirty="0">
                <a:solidFill>
                  <a:srgbClr val="000000"/>
                </a:solidFill>
              </a:rPr>
              <a:t>40Gb/s switches</a:t>
            </a:r>
          </a:p>
          <a:p>
            <a:pPr marL="333408" indent="-203025">
              <a:spcBef>
                <a:spcPts val="704"/>
              </a:spcBef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100" u="sng" dirty="0">
                <a:solidFill>
                  <a:srgbClr val="FF0000"/>
                </a:solidFill>
              </a:rPr>
              <a:t>Unified</a:t>
            </a:r>
            <a:r>
              <a:rPr lang="en-US" sz="2100" dirty="0">
                <a:solidFill>
                  <a:srgbClr val="000000"/>
                </a:solidFill>
              </a:rPr>
              <a:t> server &amp; storage </a:t>
            </a:r>
            <a:r>
              <a:rPr lang="en-US" sz="2100" dirty="0" smtClean="0">
                <a:solidFill>
                  <a:srgbClr val="000000"/>
                </a:solidFill>
              </a:rPr>
              <a:t>network</a:t>
            </a:r>
            <a:endParaRPr lang="en-US" sz="21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0771" y="1143001"/>
            <a:ext cx="3614046" cy="2401269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  <a:round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 lIns="107287" tIns="53643" rIns="107287" bIns="53643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300" b="1" u="sng" dirty="0" smtClean="0">
                <a:solidFill>
                  <a:srgbClr val="000000"/>
                </a:solidFill>
              </a:rPr>
              <a:t> Database Grid </a:t>
            </a:r>
          </a:p>
          <a:p>
            <a:pPr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</a:rPr>
              <a:t>  8 Database Servers </a:t>
            </a:r>
          </a:p>
          <a:p>
            <a:pPr>
              <a:buClr>
                <a:srgbClr val="FF0000"/>
              </a:buClr>
            </a:pPr>
            <a:endParaRPr lang="en-US" sz="2100" dirty="0" smtClean="0">
              <a:solidFill>
                <a:srgbClr val="000000"/>
              </a:solidFill>
            </a:endParaRPr>
          </a:p>
          <a:p>
            <a:pPr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</a:rPr>
              <a:t> 192 Xeon cores (50% more than X3)</a:t>
            </a:r>
          </a:p>
          <a:p>
            <a:pPr>
              <a:buClr>
                <a:srgbClr val="FF0000"/>
              </a:buClr>
              <a:buFont typeface="Arial" pitchFamily="34" charset="0"/>
              <a:buChar char="•"/>
            </a:pPr>
            <a:endParaRPr lang="en-US" sz="2100" dirty="0" smtClean="0">
              <a:solidFill>
                <a:srgbClr val="000000"/>
              </a:solidFill>
            </a:endParaRPr>
          </a:p>
          <a:p>
            <a:pPr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</a:rPr>
              <a:t> Up to 4 TB of memory</a:t>
            </a: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886200" y="1176625"/>
            <a:ext cx="1828800" cy="465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Satellite Imagery Provider</a:t>
            </a:r>
            <a:br>
              <a:rPr lang="en-US" dirty="0" smtClean="0"/>
            </a:br>
            <a:r>
              <a:rPr lang="en-US" dirty="0" smtClean="0"/>
              <a:t>Requirements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29699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all the useful portions of cloud covered imagery</a:t>
            </a:r>
          </a:p>
          <a:p>
            <a:r>
              <a:rPr lang="en-US" dirty="0" smtClean="0"/>
              <a:t>850,000 strip images</a:t>
            </a:r>
          </a:p>
          <a:p>
            <a:r>
              <a:rPr lang="en-US" dirty="0" smtClean="0"/>
              <a:t>58,000,000 cloud cover geometries</a:t>
            </a:r>
          </a:p>
        </p:txBody>
      </p:sp>
      <p:pic>
        <p:nvPicPr>
          <p:cNvPr id="4" name="Picture 3" descr="capture4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2996952"/>
            <a:ext cx="4392488" cy="31025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 bwMode="auto">
          <a:xfrm>
            <a:off x="1136576" y="3284984"/>
            <a:ext cx="576064" cy="720080"/>
          </a:xfrm>
          <a:custGeom>
            <a:avLst/>
            <a:gdLst>
              <a:gd name="connsiteX0" fmla="*/ 382772 w 1222744"/>
              <a:gd name="connsiteY0" fmla="*/ 63795 h 1127051"/>
              <a:gd name="connsiteX1" fmla="*/ 0 w 1222744"/>
              <a:gd name="connsiteY1" fmla="*/ 723014 h 1127051"/>
              <a:gd name="connsiteX2" fmla="*/ 233916 w 1222744"/>
              <a:gd name="connsiteY2" fmla="*/ 1127051 h 1127051"/>
              <a:gd name="connsiteX3" fmla="*/ 1127051 w 1222744"/>
              <a:gd name="connsiteY3" fmla="*/ 1116419 h 1127051"/>
              <a:gd name="connsiteX4" fmla="*/ 946297 w 1222744"/>
              <a:gd name="connsiteY4" fmla="*/ 733647 h 1127051"/>
              <a:gd name="connsiteX5" fmla="*/ 1222744 w 1222744"/>
              <a:gd name="connsiteY5" fmla="*/ 170121 h 1127051"/>
              <a:gd name="connsiteX6" fmla="*/ 669851 w 1222744"/>
              <a:gd name="connsiteY6" fmla="*/ 0 h 1127051"/>
              <a:gd name="connsiteX7" fmla="*/ 382772 w 1222744"/>
              <a:gd name="connsiteY7" fmla="*/ 63795 h 112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2744" h="1127051">
                <a:moveTo>
                  <a:pt x="382772" y="63795"/>
                </a:moveTo>
                <a:lnTo>
                  <a:pt x="0" y="723014"/>
                </a:lnTo>
                <a:lnTo>
                  <a:pt x="233916" y="1127051"/>
                </a:lnTo>
                <a:lnTo>
                  <a:pt x="1127051" y="1116419"/>
                </a:lnTo>
                <a:lnTo>
                  <a:pt x="946297" y="733647"/>
                </a:lnTo>
                <a:lnTo>
                  <a:pt x="1222744" y="170121"/>
                </a:lnTo>
                <a:lnTo>
                  <a:pt x="669851" y="0"/>
                </a:lnTo>
                <a:lnTo>
                  <a:pt x="382772" y="63795"/>
                </a:lnTo>
                <a:close/>
              </a:path>
            </a:pathLst>
          </a:custGeom>
          <a:solidFill>
            <a:srgbClr val="B8B8B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2432720" y="3933056"/>
            <a:ext cx="798700" cy="1296144"/>
          </a:xfrm>
          <a:custGeom>
            <a:avLst/>
            <a:gdLst>
              <a:gd name="connsiteX0" fmla="*/ 382772 w 1594884"/>
              <a:gd name="connsiteY0" fmla="*/ 0 h 1658679"/>
              <a:gd name="connsiteX1" fmla="*/ 701749 w 1594884"/>
              <a:gd name="connsiteY1" fmla="*/ 138223 h 1658679"/>
              <a:gd name="connsiteX2" fmla="*/ 1073889 w 1594884"/>
              <a:gd name="connsiteY2" fmla="*/ 138223 h 1658679"/>
              <a:gd name="connsiteX3" fmla="*/ 1594884 w 1594884"/>
              <a:gd name="connsiteY3" fmla="*/ 786809 h 1658679"/>
              <a:gd name="connsiteX4" fmla="*/ 1403498 w 1594884"/>
              <a:gd name="connsiteY4" fmla="*/ 1424763 h 1658679"/>
              <a:gd name="connsiteX5" fmla="*/ 925033 w 1594884"/>
              <a:gd name="connsiteY5" fmla="*/ 1658679 h 1658679"/>
              <a:gd name="connsiteX6" fmla="*/ 765544 w 1594884"/>
              <a:gd name="connsiteY6" fmla="*/ 1318437 h 1658679"/>
              <a:gd name="connsiteX7" fmla="*/ 1020726 w 1594884"/>
              <a:gd name="connsiteY7" fmla="*/ 850605 h 1658679"/>
              <a:gd name="connsiteX8" fmla="*/ 0 w 1594884"/>
              <a:gd name="connsiteY8" fmla="*/ 446567 h 1658679"/>
              <a:gd name="connsiteX9" fmla="*/ 733647 w 1594884"/>
              <a:gd name="connsiteY9" fmla="*/ 159488 h 1658679"/>
              <a:gd name="connsiteX10" fmla="*/ 754912 w 1594884"/>
              <a:gd name="connsiteY10" fmla="*/ 191386 h 1658679"/>
              <a:gd name="connsiteX11" fmla="*/ 776177 w 1594884"/>
              <a:gd name="connsiteY11" fmla="*/ 180753 h 165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4884" h="1658679">
                <a:moveTo>
                  <a:pt x="382772" y="0"/>
                </a:moveTo>
                <a:lnTo>
                  <a:pt x="701749" y="138223"/>
                </a:lnTo>
                <a:lnTo>
                  <a:pt x="1073889" y="138223"/>
                </a:lnTo>
                <a:lnTo>
                  <a:pt x="1594884" y="786809"/>
                </a:lnTo>
                <a:lnTo>
                  <a:pt x="1403498" y="1424763"/>
                </a:lnTo>
                <a:lnTo>
                  <a:pt x="925033" y="1658679"/>
                </a:lnTo>
                <a:lnTo>
                  <a:pt x="765544" y="1318437"/>
                </a:lnTo>
                <a:lnTo>
                  <a:pt x="1020726" y="850605"/>
                </a:lnTo>
                <a:lnTo>
                  <a:pt x="0" y="446567"/>
                </a:lnTo>
                <a:lnTo>
                  <a:pt x="733647" y="159488"/>
                </a:lnTo>
                <a:lnTo>
                  <a:pt x="754912" y="191386"/>
                </a:lnTo>
                <a:lnTo>
                  <a:pt x="776177" y="180753"/>
                </a:lnTo>
              </a:path>
            </a:pathLst>
          </a:custGeom>
          <a:solidFill>
            <a:srgbClr val="B8B8B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3476847" y="3540642"/>
            <a:ext cx="1010093" cy="1286539"/>
          </a:xfrm>
          <a:custGeom>
            <a:avLst/>
            <a:gdLst>
              <a:gd name="connsiteX0" fmla="*/ 680483 w 1010093"/>
              <a:gd name="connsiteY0" fmla="*/ 0 h 1286539"/>
              <a:gd name="connsiteX1" fmla="*/ 0 w 1010093"/>
              <a:gd name="connsiteY1" fmla="*/ 340242 h 1286539"/>
              <a:gd name="connsiteX2" fmla="*/ 212651 w 1010093"/>
              <a:gd name="connsiteY2" fmla="*/ 818707 h 1286539"/>
              <a:gd name="connsiteX3" fmla="*/ 542260 w 1010093"/>
              <a:gd name="connsiteY3" fmla="*/ 999460 h 1286539"/>
              <a:gd name="connsiteX4" fmla="*/ 776176 w 1010093"/>
              <a:gd name="connsiteY4" fmla="*/ 1286539 h 1286539"/>
              <a:gd name="connsiteX5" fmla="*/ 1010093 w 1010093"/>
              <a:gd name="connsiteY5" fmla="*/ 574158 h 1286539"/>
              <a:gd name="connsiteX6" fmla="*/ 797441 w 1010093"/>
              <a:gd name="connsiteY6" fmla="*/ 116958 h 1286539"/>
              <a:gd name="connsiteX7" fmla="*/ 680483 w 1010093"/>
              <a:gd name="connsiteY7" fmla="*/ 0 h 128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93" h="1286539">
                <a:moveTo>
                  <a:pt x="680483" y="0"/>
                </a:moveTo>
                <a:lnTo>
                  <a:pt x="0" y="340242"/>
                </a:lnTo>
                <a:lnTo>
                  <a:pt x="212651" y="818707"/>
                </a:lnTo>
                <a:lnTo>
                  <a:pt x="542260" y="999460"/>
                </a:lnTo>
                <a:lnTo>
                  <a:pt x="776176" y="1286539"/>
                </a:lnTo>
                <a:lnTo>
                  <a:pt x="1010093" y="574158"/>
                </a:lnTo>
                <a:lnTo>
                  <a:pt x="797441" y="116958"/>
                </a:lnTo>
                <a:lnTo>
                  <a:pt x="680483" y="0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Satellite Imagery Provider</a:t>
            </a:r>
            <a:br>
              <a:rPr lang="en-US" dirty="0" smtClean="0"/>
            </a:br>
            <a:r>
              <a:rPr lang="en-US" dirty="0" smtClean="0"/>
              <a:t>Parallelized Spatial Join (SDO_JOIN)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Effective way to compare all geometries in one layer to all geometries in another (or most to most)</a:t>
            </a:r>
          </a:p>
          <a:p>
            <a:r>
              <a:rPr lang="en-US" dirty="0" smtClean="0"/>
              <a:t>Leverages spatial index for both spatial layers </a:t>
            </a:r>
          </a:p>
          <a:p>
            <a:r>
              <a:rPr lang="en-US" dirty="0" smtClean="0"/>
              <a:t>Can be orders of magnitude faster than a regular spatial operator (SDO_TOUCH etc)</a:t>
            </a:r>
          </a:p>
          <a:p>
            <a:r>
              <a:rPr lang="en-US" dirty="0" smtClean="0"/>
              <a:t>Additional coding to force parallelism</a:t>
            </a:r>
          </a:p>
          <a:p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Satellite Imagery Provider</a:t>
            </a:r>
            <a:br>
              <a:rPr lang="en-US" dirty="0" smtClean="0"/>
            </a:br>
            <a:r>
              <a:rPr lang="en-US" dirty="0" smtClean="0"/>
              <a:t>Results</a:t>
            </a:r>
          </a:p>
        </p:txBody>
      </p:sp>
      <p:sp>
        <p:nvSpPr>
          <p:cNvPr id="45059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8506" indent="-264491">
              <a:lnSpc>
                <a:spcPct val="90000"/>
              </a:lnSpc>
            </a:pPr>
            <a:r>
              <a:rPr lang="en-US" sz="2600" b="1" dirty="0" smtClean="0"/>
              <a:t>45 days </a:t>
            </a:r>
            <a:r>
              <a:rPr lang="en-US" sz="2600" dirty="0" smtClean="0"/>
              <a:t>to </a:t>
            </a:r>
            <a:r>
              <a:rPr lang="en-US" sz="2600" b="1" dirty="0" smtClean="0"/>
              <a:t>4 days </a:t>
            </a:r>
            <a:r>
              <a:rPr lang="en-US" sz="2600" dirty="0" smtClean="0"/>
              <a:t>(non-</a:t>
            </a:r>
            <a:r>
              <a:rPr lang="en-US" sz="2600" dirty="0" err="1" smtClean="0"/>
              <a:t>Exadata</a:t>
            </a:r>
            <a:r>
              <a:rPr lang="en-US" sz="2600" dirty="0" smtClean="0"/>
              <a:t> with hardware constraints)</a:t>
            </a:r>
          </a:p>
          <a:p>
            <a:pPr marL="670541" lvl="1" indent="-264491">
              <a:lnSpc>
                <a:spcPct val="90000"/>
              </a:lnSpc>
            </a:pPr>
            <a:r>
              <a:rPr lang="en-US" sz="2100" dirty="0" smtClean="0"/>
              <a:t>Convert from regular SDO_ANYINTERACT to SDO_JOIN</a:t>
            </a:r>
          </a:p>
          <a:p>
            <a:pPr marL="670541" lvl="1" indent="-264491">
              <a:lnSpc>
                <a:spcPct val="90000"/>
              </a:lnSpc>
            </a:pPr>
            <a:r>
              <a:rPr lang="en-US" sz="2100" dirty="0" smtClean="0"/>
              <a:t>Apply parallelism </a:t>
            </a:r>
          </a:p>
          <a:p>
            <a:pPr marL="670541" lvl="1" indent="-264491">
              <a:lnSpc>
                <a:spcPct val="90000"/>
              </a:lnSpc>
            </a:pPr>
            <a:r>
              <a:rPr lang="en-US" sz="2100" dirty="0" smtClean="0"/>
              <a:t>Optimize intersection calculations</a:t>
            </a:r>
          </a:p>
          <a:p>
            <a:pPr marL="318506" indent="-264491">
              <a:lnSpc>
                <a:spcPct val="90000"/>
              </a:lnSpc>
            </a:pPr>
            <a:r>
              <a:rPr lang="en-US" sz="2600" dirty="0" smtClean="0"/>
              <a:t>From </a:t>
            </a:r>
            <a:r>
              <a:rPr lang="en-US" sz="2600" b="1" dirty="0" smtClean="0"/>
              <a:t>4 days </a:t>
            </a:r>
            <a:r>
              <a:rPr lang="en-US" sz="2600" dirty="0" smtClean="0"/>
              <a:t>to </a:t>
            </a:r>
            <a:r>
              <a:rPr lang="en-US" sz="2600" b="1" dirty="0" smtClean="0"/>
              <a:t>hours</a:t>
            </a:r>
            <a:r>
              <a:rPr lang="en-US" sz="2600" dirty="0" smtClean="0"/>
              <a:t> or minutes on </a:t>
            </a:r>
            <a:r>
              <a:rPr lang="en-US" sz="2600" dirty="0" err="1" smtClean="0"/>
              <a:t>Exadata</a:t>
            </a:r>
            <a:endParaRPr lang="en-US" sz="2600" dirty="0" smtClean="0"/>
          </a:p>
          <a:p>
            <a:pPr marL="670541" lvl="1" indent="-264491">
              <a:lnSpc>
                <a:spcPct val="90000"/>
              </a:lnSpc>
            </a:pPr>
            <a:r>
              <a:rPr lang="en-US" sz="2100" dirty="0" smtClean="0"/>
              <a:t>Benefit from the large number of cores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Satellite Imagery Provider</a:t>
            </a:r>
            <a:br>
              <a:rPr lang="en-US" dirty="0" smtClean="0"/>
            </a:br>
            <a:r>
              <a:rPr lang="en-US" dirty="0" smtClean="0"/>
              <a:t>How did we do it 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6549" y="1447615"/>
            <a:ext cx="7722858" cy="183188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CREATE TABLE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image_matches_filter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AS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SELECT rowid1, rowid2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FROM   TABLE (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        </a:t>
            </a:r>
            <a:r>
              <a:rPr lang="en-US" sz="14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SDO_JOIN (</a:t>
            </a:r>
          </a:p>
          <a:p>
            <a:pPr eaLnBrk="0" hangingPunct="0">
              <a:defRPr/>
            </a:pPr>
            <a:r>
              <a:rPr lang="en-US" sz="14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       'IMAGES', 'GEOM',   </a:t>
            </a:r>
          </a:p>
          <a:p>
            <a:pPr eaLnBrk="0" hangingPunct="0">
              <a:defRPr/>
            </a:pPr>
            <a:r>
              <a:rPr lang="en-US" sz="14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       'COVERS', 'GEOM'</a:t>
            </a:r>
          </a:p>
          <a:p>
            <a:pPr eaLnBrk="0" hangingPunct="0">
              <a:defRPr/>
            </a:pPr>
            <a:r>
              <a:rPr lang="en-US" sz="14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     ) 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      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6549" y="3717032"/>
            <a:ext cx="7722858" cy="226277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CREATE TABLE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image_matches_compare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NOLOGGING PARALLEL AS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SELECT /*+ ordered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use_nl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(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m,i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)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use_nl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(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m,c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) */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      </a:t>
            </a:r>
            <a:r>
              <a:rPr lang="en-US" sz="1400" dirty="0" err="1" smtClean="0">
                <a:latin typeface="Lucida Console" pitchFamily="49" charset="0"/>
                <a:cs typeface="Times New Roman" charset="0"/>
              </a:rPr>
              <a:t>i.image_id</a:t>
            </a:r>
            <a:r>
              <a:rPr lang="en-US" sz="1400" dirty="0" smtClean="0">
                <a:latin typeface="Lucida Console" pitchFamily="49" charset="0"/>
                <a:cs typeface="Times New Roman" charset="0"/>
              </a:rPr>
              <a:t>, </a:t>
            </a:r>
            <a:r>
              <a:rPr lang="en-US" sz="1400" dirty="0" err="1" smtClean="0">
                <a:latin typeface="Lucida Console" pitchFamily="49" charset="0"/>
                <a:cs typeface="Times New Roman" charset="0"/>
              </a:rPr>
              <a:t>c.cover_id</a:t>
            </a:r>
            <a:r>
              <a:rPr lang="en-US" sz="1400" dirty="0" smtClean="0">
                <a:latin typeface="Lucida Console" pitchFamily="49" charset="0"/>
                <a:cs typeface="Times New Roman" charset="0"/>
              </a:rPr>
              <a:t>,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cs typeface="Times New Roman" charset="0"/>
              </a:rPr>
              <a:t>       </a:t>
            </a:r>
            <a:r>
              <a:rPr lang="en-US" sz="1400" dirty="0" err="1" smtClean="0">
                <a:latin typeface="Lucida Console" pitchFamily="49" charset="0"/>
                <a:cs typeface="Times New Roman" charset="0"/>
              </a:rPr>
              <a:t>i.geom</a:t>
            </a:r>
            <a:r>
              <a:rPr lang="en-US" sz="1400" dirty="0" smtClean="0">
                <a:latin typeface="Lucida Console" pitchFamily="49" charset="0"/>
                <a:cs typeface="Times New Roman" charset="0"/>
              </a:rPr>
              <a:t> </a:t>
            </a:r>
            <a:r>
              <a:rPr lang="en-US" sz="1400" dirty="0" err="1" smtClean="0">
                <a:latin typeface="Lucida Console" pitchFamily="49" charset="0"/>
                <a:cs typeface="Times New Roman" charset="0"/>
              </a:rPr>
              <a:t>image_geom</a:t>
            </a:r>
            <a:r>
              <a:rPr lang="en-US" sz="1400" dirty="0" smtClean="0">
                <a:latin typeface="Lucida Console" pitchFamily="49" charset="0"/>
                <a:cs typeface="Times New Roman" charset="0"/>
              </a:rPr>
              <a:t>, </a:t>
            </a:r>
            <a:r>
              <a:rPr lang="en-US" sz="1400" dirty="0" err="1" smtClean="0">
                <a:latin typeface="Lucida Console" pitchFamily="49" charset="0"/>
                <a:cs typeface="Times New Roman" charset="0"/>
              </a:rPr>
              <a:t>c.geom</a:t>
            </a:r>
            <a:r>
              <a:rPr lang="en-US" sz="1400" dirty="0" smtClean="0">
                <a:latin typeface="Lucida Console" pitchFamily="49" charset="0"/>
                <a:cs typeface="Times New Roman" charset="0"/>
              </a:rPr>
              <a:t> </a:t>
            </a:r>
            <a:r>
              <a:rPr lang="en-US" sz="1400" dirty="0" err="1" smtClean="0">
                <a:latin typeface="Lucida Console" pitchFamily="49" charset="0"/>
                <a:cs typeface="Times New Roman" charset="0"/>
              </a:rPr>
              <a:t>cover_geom</a:t>
            </a:r>
            <a:endParaRPr lang="en-US" sz="1400" dirty="0" smtClean="0">
              <a:latin typeface="Lucida Console" pitchFamily="49" charset="0"/>
              <a:cs typeface="Times New Roman" charset="0"/>
            </a:endParaRP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      </a:t>
            </a:r>
            <a:r>
              <a:rPr lang="en-US" sz="14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sdo_geom.relate</a:t>
            </a:r>
            <a:r>
              <a:rPr lang="en-US" sz="14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(</a:t>
            </a:r>
          </a:p>
          <a:p>
            <a:pPr eaLnBrk="0" hangingPunct="0">
              <a:defRPr/>
            </a:pPr>
            <a:r>
              <a:rPr lang="en-US" sz="14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     </a:t>
            </a:r>
            <a:r>
              <a:rPr lang="en-US" sz="14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i.geom</a:t>
            </a:r>
            <a:r>
              <a:rPr lang="en-US" sz="14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, 'DETERMINE', </a:t>
            </a:r>
            <a:r>
              <a:rPr lang="en-US" sz="14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c.geom</a:t>
            </a:r>
            <a:r>
              <a:rPr lang="en-US" sz="14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, .05</a:t>
            </a:r>
          </a:p>
          <a:p>
            <a:pPr eaLnBrk="0" hangingPunct="0">
              <a:defRPr/>
            </a:pPr>
            <a:r>
              <a:rPr lang="en-US" sz="14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   ) relation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FROM  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image_matches_filter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m , images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i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,  covers c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WHERE  m.rowid1 =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i.rowid</a:t>
            </a:r>
            <a:endParaRPr lang="en-US" sz="1400" dirty="0" smtClean="0">
              <a:latin typeface="Lucida Console" pitchFamily="49" charset="0"/>
              <a:ea typeface="+mn-ea"/>
              <a:cs typeface="Times New Roman" charset="0"/>
            </a:endParaRP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AND    m.rowid2 =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c.rowid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05328" y="2204864"/>
            <a:ext cx="1170130" cy="323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100" dirty="0" smtClean="0"/>
              <a:t>Stage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39321" y="4437112"/>
            <a:ext cx="1170130" cy="323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100" dirty="0" smtClean="0"/>
              <a:t>Stage 2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Satellite Imagery Provider</a:t>
            </a:r>
            <a:br>
              <a:rPr lang="en-US" dirty="0" smtClean="0"/>
            </a:br>
            <a:r>
              <a:rPr lang="en-US" dirty="0" smtClean="0"/>
              <a:t>Computing Intersections</a:t>
            </a:r>
            <a:endParaRPr lang="en-US" dirty="0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>
            <a:off x="4736976" y="1917701"/>
            <a:ext cx="0" cy="3721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lIns="108032" tIns="54016" rIns="108032" bIns="54016">
            <a:spAutoFit/>
          </a:bodyPr>
          <a:lstStyle/>
          <a:p>
            <a:endParaRPr lang="de-DE"/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350488" y="3429000"/>
            <a:ext cx="4386487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49590" indent="-249590" eaLnBrk="0" hangingPunct="0">
              <a:spcBef>
                <a:spcPts val="587"/>
              </a:spcBef>
              <a:spcAft>
                <a:spcPts val="235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2300" dirty="0" smtClean="0"/>
              <a:t>Cover zone (in </a:t>
            </a:r>
            <a:r>
              <a:rPr lang="en-US" sz="2300" dirty="0"/>
              <a:t>black) </a:t>
            </a:r>
            <a:r>
              <a:rPr lang="en-US" sz="2300" b="1" dirty="0">
                <a:solidFill>
                  <a:schemeClr val="accent1"/>
                </a:solidFill>
              </a:rPr>
              <a:t>CONTAINS</a:t>
            </a:r>
            <a:r>
              <a:rPr lang="en-US" sz="2300" dirty="0"/>
              <a:t> the </a:t>
            </a:r>
            <a:r>
              <a:rPr lang="en-US" sz="2300" dirty="0" smtClean="0"/>
              <a:t>image polygon</a:t>
            </a:r>
          </a:p>
          <a:p>
            <a:pPr marL="249590" indent="-249590" eaLnBrk="0" hangingPunct="0">
              <a:spcBef>
                <a:spcPts val="587"/>
              </a:spcBef>
              <a:spcAft>
                <a:spcPts val="235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2300" dirty="0" smtClean="0"/>
              <a:t>Intersection is the image polygon!</a:t>
            </a:r>
            <a:endParaRPr lang="en-US" sz="2300" dirty="0"/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5169024" y="3429000"/>
            <a:ext cx="4419112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49590" indent="-249590" eaLnBrk="0" hangingPunct="0">
              <a:spcBef>
                <a:spcPts val="587"/>
              </a:spcBef>
              <a:spcAft>
                <a:spcPts val="235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2300" dirty="0" smtClean="0"/>
              <a:t>Cover zone (in </a:t>
            </a:r>
            <a:r>
              <a:rPr lang="en-US" sz="2300" dirty="0"/>
              <a:t>black) is </a:t>
            </a:r>
            <a:r>
              <a:rPr lang="en-US" sz="2300" b="1" dirty="0">
                <a:solidFill>
                  <a:schemeClr val="accent1"/>
                </a:solidFill>
              </a:rPr>
              <a:t>INSIDE</a:t>
            </a:r>
            <a:r>
              <a:rPr lang="en-US" sz="2300" dirty="0"/>
              <a:t> the </a:t>
            </a:r>
            <a:r>
              <a:rPr lang="en-US" sz="2300" dirty="0" smtClean="0"/>
              <a:t>image polygon</a:t>
            </a:r>
          </a:p>
          <a:p>
            <a:pPr marL="249590" indent="-249590" eaLnBrk="0" hangingPunct="0">
              <a:spcBef>
                <a:spcPts val="587"/>
              </a:spcBef>
              <a:spcAft>
                <a:spcPts val="235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2300" dirty="0" smtClean="0"/>
              <a:t>Intersection is the cover zone!</a:t>
            </a:r>
            <a:endParaRPr lang="en-US" sz="2300" dirty="0"/>
          </a:p>
        </p:txBody>
      </p:sp>
      <p:grpSp>
        <p:nvGrpSpPr>
          <p:cNvPr id="33" name="Group 5"/>
          <p:cNvGrpSpPr>
            <a:grpSpLocks/>
          </p:cNvGrpSpPr>
          <p:nvPr/>
        </p:nvGrpSpPr>
        <p:grpSpPr bwMode="auto">
          <a:xfrm>
            <a:off x="1422400" y="1938535"/>
            <a:ext cx="1498600" cy="914401"/>
            <a:chOff x="920" y="1416"/>
            <a:chExt cx="1200" cy="1056"/>
          </a:xfrm>
        </p:grpSpPr>
        <p:sp>
          <p:nvSpPr>
            <p:cNvPr id="34" name="Line 6"/>
            <p:cNvSpPr>
              <a:spLocks noChangeShapeType="1"/>
            </p:cNvSpPr>
            <p:nvPr/>
          </p:nvSpPr>
          <p:spPr bwMode="auto">
            <a:xfrm>
              <a:off x="1360" y="1416"/>
              <a:ext cx="760" cy="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endParaRPr lang="de-DE"/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920" y="1856"/>
              <a:ext cx="1192" cy="616"/>
            </a:xfrm>
            <a:custGeom>
              <a:avLst/>
              <a:gdLst>
                <a:gd name="T0" fmla="*/ 1192 w 1192"/>
                <a:gd name="T1" fmla="*/ 0 h 616"/>
                <a:gd name="T2" fmla="*/ 1192 w 1192"/>
                <a:gd name="T3" fmla="*/ 616 h 616"/>
                <a:gd name="T4" fmla="*/ 0 w 1192"/>
                <a:gd name="T5" fmla="*/ 312 h 616"/>
                <a:gd name="T6" fmla="*/ 0 60000 65536"/>
                <a:gd name="T7" fmla="*/ 0 60000 65536"/>
                <a:gd name="T8" fmla="*/ 0 60000 65536"/>
                <a:gd name="T9" fmla="*/ 0 w 1192"/>
                <a:gd name="T10" fmla="*/ 0 h 616"/>
                <a:gd name="T11" fmla="*/ 1192 w 1192"/>
                <a:gd name="T12" fmla="*/ 616 h 6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92" h="616">
                  <a:moveTo>
                    <a:pt x="1192" y="0"/>
                  </a:moveTo>
                  <a:lnTo>
                    <a:pt x="1192" y="616"/>
                  </a:lnTo>
                  <a:lnTo>
                    <a:pt x="0" y="312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endParaRPr lang="de-DE"/>
            </a:p>
          </p:txBody>
        </p:sp>
        <p:sp>
          <p:nvSpPr>
            <p:cNvPr id="36" name="Line 8"/>
            <p:cNvSpPr>
              <a:spLocks noChangeShapeType="1"/>
            </p:cNvSpPr>
            <p:nvPr/>
          </p:nvSpPr>
          <p:spPr bwMode="auto">
            <a:xfrm flipH="1">
              <a:off x="936" y="1424"/>
              <a:ext cx="424" cy="7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endParaRPr lang="de-DE"/>
            </a:p>
          </p:txBody>
        </p:sp>
      </p:grp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1905000" y="2243333"/>
            <a:ext cx="571500" cy="29527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endParaRPr lang="de-DE"/>
          </a:p>
        </p:txBody>
      </p: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1905000" y="5509989"/>
            <a:ext cx="571500" cy="2952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endParaRPr lang="de-DE"/>
          </a:p>
        </p:txBody>
      </p:sp>
      <p:grpSp>
        <p:nvGrpSpPr>
          <p:cNvPr id="39" name="Group 10"/>
          <p:cNvGrpSpPr>
            <a:grpSpLocks/>
          </p:cNvGrpSpPr>
          <p:nvPr/>
        </p:nvGrpSpPr>
        <p:grpSpPr bwMode="auto">
          <a:xfrm>
            <a:off x="5803900" y="2006749"/>
            <a:ext cx="1498600" cy="914400"/>
            <a:chOff x="920" y="1416"/>
            <a:chExt cx="1200" cy="1056"/>
          </a:xfrm>
        </p:grpSpPr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1360" y="1416"/>
              <a:ext cx="760" cy="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endParaRPr lang="de-DE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920" y="1856"/>
              <a:ext cx="1192" cy="616"/>
            </a:xfrm>
            <a:custGeom>
              <a:avLst/>
              <a:gdLst>
                <a:gd name="T0" fmla="*/ 1192 w 1192"/>
                <a:gd name="T1" fmla="*/ 0 h 616"/>
                <a:gd name="T2" fmla="*/ 1192 w 1192"/>
                <a:gd name="T3" fmla="*/ 616 h 616"/>
                <a:gd name="T4" fmla="*/ 0 w 1192"/>
                <a:gd name="T5" fmla="*/ 312 h 616"/>
                <a:gd name="T6" fmla="*/ 0 60000 65536"/>
                <a:gd name="T7" fmla="*/ 0 60000 65536"/>
                <a:gd name="T8" fmla="*/ 0 60000 65536"/>
                <a:gd name="T9" fmla="*/ 0 w 1192"/>
                <a:gd name="T10" fmla="*/ 0 h 616"/>
                <a:gd name="T11" fmla="*/ 1192 w 1192"/>
                <a:gd name="T12" fmla="*/ 616 h 6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92" h="616">
                  <a:moveTo>
                    <a:pt x="1192" y="0"/>
                  </a:moveTo>
                  <a:lnTo>
                    <a:pt x="1192" y="616"/>
                  </a:lnTo>
                  <a:lnTo>
                    <a:pt x="0" y="312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endParaRPr lang="de-DE"/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 flipH="1">
              <a:off x="936" y="1424"/>
              <a:ext cx="424" cy="7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endParaRPr lang="de-DE"/>
            </a:p>
          </p:txBody>
        </p:sp>
      </p:grpSp>
      <p:sp>
        <p:nvSpPr>
          <p:cNvPr id="43" name="Rectangle 14"/>
          <p:cNvSpPr>
            <a:spLocks noChangeArrowheads="1"/>
          </p:cNvSpPr>
          <p:nvPr/>
        </p:nvSpPr>
        <p:spPr bwMode="auto">
          <a:xfrm>
            <a:off x="5473700" y="1844824"/>
            <a:ext cx="2286000" cy="12573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lIns="92075" tIns="46038" rIns="92075" bIns="46038" anchor="ctr">
            <a:spAutoFit/>
          </a:bodyPr>
          <a:lstStyle/>
          <a:p>
            <a:endParaRPr lang="de-DE"/>
          </a:p>
        </p:txBody>
      </p:sp>
      <p:grpSp>
        <p:nvGrpSpPr>
          <p:cNvPr id="44" name="Group 10"/>
          <p:cNvGrpSpPr>
            <a:grpSpLocks/>
          </p:cNvGrpSpPr>
          <p:nvPr/>
        </p:nvGrpSpPr>
        <p:grpSpPr bwMode="auto">
          <a:xfrm>
            <a:off x="5868144" y="5034880"/>
            <a:ext cx="1498600" cy="914400"/>
            <a:chOff x="920" y="1416"/>
            <a:chExt cx="1200" cy="1056"/>
          </a:xfrm>
        </p:grpSpPr>
        <p:sp>
          <p:nvSpPr>
            <p:cNvPr id="45" name="Line 11"/>
            <p:cNvSpPr>
              <a:spLocks noChangeShapeType="1"/>
            </p:cNvSpPr>
            <p:nvPr/>
          </p:nvSpPr>
          <p:spPr bwMode="auto">
            <a:xfrm>
              <a:off x="1360" y="1416"/>
              <a:ext cx="760" cy="44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endParaRPr lang="de-DE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920" y="1856"/>
              <a:ext cx="1192" cy="616"/>
            </a:xfrm>
            <a:custGeom>
              <a:avLst/>
              <a:gdLst>
                <a:gd name="T0" fmla="*/ 1192 w 1192"/>
                <a:gd name="T1" fmla="*/ 0 h 616"/>
                <a:gd name="T2" fmla="*/ 1192 w 1192"/>
                <a:gd name="T3" fmla="*/ 616 h 616"/>
                <a:gd name="T4" fmla="*/ 0 w 1192"/>
                <a:gd name="T5" fmla="*/ 312 h 616"/>
                <a:gd name="T6" fmla="*/ 0 60000 65536"/>
                <a:gd name="T7" fmla="*/ 0 60000 65536"/>
                <a:gd name="T8" fmla="*/ 0 60000 65536"/>
                <a:gd name="T9" fmla="*/ 0 w 1192"/>
                <a:gd name="T10" fmla="*/ 0 h 616"/>
                <a:gd name="T11" fmla="*/ 1192 w 1192"/>
                <a:gd name="T12" fmla="*/ 616 h 6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92" h="616">
                  <a:moveTo>
                    <a:pt x="1192" y="0"/>
                  </a:moveTo>
                  <a:lnTo>
                    <a:pt x="1192" y="616"/>
                  </a:lnTo>
                  <a:lnTo>
                    <a:pt x="0" y="312"/>
                  </a:lnTo>
                </a:path>
              </a:pathLst>
            </a:custGeom>
            <a:noFill/>
            <a:ln w="38100" cap="flat" cmpd="sng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endParaRPr lang="de-DE"/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 flipH="1">
              <a:off x="936" y="1424"/>
              <a:ext cx="424" cy="74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endParaRPr lang="de-DE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Satellite Imagery Provider</a:t>
            </a:r>
            <a:br>
              <a:rPr lang="en-US" dirty="0" smtClean="0"/>
            </a:br>
            <a:r>
              <a:rPr lang="en-US" sz="2800" dirty="0" smtClean="0"/>
              <a:t>Only compute intersections when necessary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</p:nvPr>
        </p:nvGraphicFramePr>
        <p:xfrm>
          <a:off x="875376" y="1551517"/>
          <a:ext cx="8038064" cy="44500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3528"/>
                <a:gridCol w="1512168"/>
                <a:gridCol w="3312368"/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100" b="1" dirty="0" smtClean="0">
                          <a:latin typeface="Arial" pitchFamily="34" charset="0"/>
                          <a:cs typeface="Arial" pitchFamily="34" charset="0"/>
                        </a:rPr>
                        <a:t>Relationship (A r B)</a:t>
                      </a:r>
                      <a:endParaRPr lang="en-US" sz="21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b="1" dirty="0" smtClean="0">
                          <a:latin typeface="Arial" pitchFamily="34" charset="0"/>
                          <a:cs typeface="Arial" pitchFamily="34" charset="0"/>
                        </a:rPr>
                        <a:t>Matches</a:t>
                      </a:r>
                      <a:endParaRPr lang="en-US" sz="21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1" dirty="0" smtClean="0">
                          <a:latin typeface="Arial" pitchFamily="34" charset="0"/>
                          <a:cs typeface="Arial" pitchFamily="34" charset="0"/>
                        </a:rPr>
                        <a:t>Intersection ?</a:t>
                      </a:r>
                      <a:endParaRPr lang="en-US" sz="21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Arial" pitchFamily="34" charset="0"/>
                          <a:cs typeface="Arial" pitchFamily="34" charset="0"/>
                        </a:rPr>
                        <a:t>OVERLAPBDYINTERSECT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dirty="0" smtClean="0">
                          <a:latin typeface="Arial" pitchFamily="34" charset="0"/>
                          <a:cs typeface="Arial" pitchFamily="34" charset="0"/>
                        </a:rPr>
                        <a:t>1 943 738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Compute</a:t>
                      </a:r>
                      <a:r>
                        <a:rPr lang="en-US" sz="1900" b="1" baseline="0" dirty="0" smtClean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 A intersect B</a:t>
                      </a:r>
                      <a:endParaRPr lang="en-US" sz="1900" b="1" dirty="0">
                        <a:solidFill>
                          <a:schemeClr val="accent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Arial" pitchFamily="34" charset="0"/>
                          <a:cs typeface="Arial" pitchFamily="34" charset="0"/>
                        </a:rPr>
                        <a:t>OVERLAPBDYDISJOINT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dirty="0" smtClean="0">
                          <a:latin typeface="Arial" pitchFamily="34" charset="0"/>
                          <a:cs typeface="Arial" pitchFamily="34" charset="0"/>
                        </a:rPr>
                        <a:t>366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/>
                </a:tc>
                <a:tc>
                  <a:txBody>
                    <a:bodyPr/>
                    <a:lstStyle/>
                    <a:p>
                      <a:pPr marL="0" marR="0" indent="0" algn="l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 smtClean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Compute</a:t>
                      </a:r>
                      <a:r>
                        <a:rPr lang="en-US" sz="1900" b="1" baseline="0" dirty="0" smtClean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 A intersect B</a:t>
                      </a:r>
                      <a:endParaRPr lang="en-US" sz="1900" b="1" dirty="0" smtClean="0">
                        <a:solidFill>
                          <a:schemeClr val="accent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Arial" pitchFamily="34" charset="0"/>
                          <a:cs typeface="Arial" pitchFamily="34" charset="0"/>
                        </a:rPr>
                        <a:t>COVERS</a:t>
                      </a:r>
                    </a:p>
                  </a:txBody>
                  <a:tcPr marL="99060" marR="9906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dirty="0" smtClean="0">
                          <a:latin typeface="Arial" pitchFamily="34" charset="0"/>
                          <a:cs typeface="Arial" pitchFamily="34" charset="0"/>
                        </a:rPr>
                        <a:t>64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Arial" pitchFamily="34" charset="0"/>
                          <a:cs typeface="Arial" pitchFamily="34" charset="0"/>
                        </a:rPr>
                        <a:t>CONTAINS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dirty="0" smtClean="0">
                          <a:latin typeface="Arial" pitchFamily="34" charset="0"/>
                          <a:cs typeface="Arial" pitchFamily="34" charset="0"/>
                        </a:rPr>
                        <a:t>2 592 223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Arial" pitchFamily="34" charset="0"/>
                          <a:cs typeface="Arial" pitchFamily="34" charset="0"/>
                        </a:rPr>
                        <a:t>TOUCH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dirty="0" smtClean="0">
                          <a:latin typeface="Arial" pitchFamily="34" charset="0"/>
                          <a:cs typeface="Arial" pitchFamily="34" charset="0"/>
                        </a:rPr>
                        <a:t>106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Arial" pitchFamily="34" charset="0"/>
                          <a:cs typeface="Arial" pitchFamily="34" charset="0"/>
                        </a:rPr>
                        <a:t>NULL (no intersection)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Arial" pitchFamily="34" charset="0"/>
                          <a:cs typeface="Arial" pitchFamily="34" charset="0"/>
                        </a:rPr>
                        <a:t>DISJOINT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dirty="0" smtClean="0">
                          <a:latin typeface="Arial" pitchFamily="34" charset="0"/>
                          <a:cs typeface="Arial" pitchFamily="34" charset="0"/>
                        </a:rPr>
                        <a:t>624 854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/>
                </a:tc>
                <a:tc>
                  <a:txBody>
                    <a:bodyPr/>
                    <a:lstStyle/>
                    <a:p>
                      <a:pPr marL="0" marR="0" indent="0" algn="l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smtClean="0">
                          <a:latin typeface="Arial" pitchFamily="34" charset="0"/>
                          <a:cs typeface="Arial" pitchFamily="34" charset="0"/>
                        </a:rPr>
                        <a:t>NULL (no intersection)</a:t>
                      </a:r>
                    </a:p>
                  </a:txBody>
                  <a:tcPr marL="99060" marR="99060"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Arial" pitchFamily="34" charset="0"/>
                          <a:cs typeface="Arial" pitchFamily="34" charset="0"/>
                        </a:rPr>
                        <a:t>COVEREDBY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dirty="0" smtClean="0"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/>
                </a:tc>
              </a:tr>
              <a:tr h="494453">
                <a:tc>
                  <a:txBody>
                    <a:bodyPr/>
                    <a:lstStyle/>
                    <a:p>
                      <a:pPr marL="0" marR="0" indent="0" algn="l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smtClean="0">
                          <a:latin typeface="Arial" pitchFamily="34" charset="0"/>
                          <a:cs typeface="Arial" pitchFamily="34" charset="0"/>
                        </a:rPr>
                        <a:t>INSIDE</a:t>
                      </a:r>
                    </a:p>
                  </a:txBody>
                  <a:tcPr marL="99060" marR="9906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900" dirty="0" smtClean="0">
                          <a:latin typeface="Arial" pitchFamily="34" charset="0"/>
                          <a:cs typeface="Arial" pitchFamily="34" charset="0"/>
                        </a:rPr>
                        <a:t>661 298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9060" marR="99060" marT="60960" marB="60960"/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Satellite Imagery Provider</a:t>
            </a:r>
            <a:br>
              <a:rPr lang="en-US" dirty="0" smtClean="0"/>
            </a:br>
            <a:r>
              <a:rPr lang="en-US" dirty="0" smtClean="0"/>
              <a:t>How did we do it 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6549" y="1524000"/>
            <a:ext cx="7722858" cy="3124544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﻿CREATE TABLE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image_matches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NOLOGGING PARALLEL AS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SELECT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image_id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,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     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cover_id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,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      relation,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      case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        when relation in ('COVERS', 'CONTAINS')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          then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cover_geom</a:t>
            </a:r>
            <a:endParaRPr lang="en-US" sz="1400" dirty="0" smtClean="0">
              <a:latin typeface="Lucida Console" pitchFamily="49" charset="0"/>
              <a:ea typeface="+mn-ea"/>
              <a:cs typeface="Times New Roman" charset="0"/>
            </a:endParaRP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        when relation in ('COVEREDBY', 'INSIDE')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          then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image_geom</a:t>
            </a:r>
            <a:endParaRPr lang="en-US" sz="1400" dirty="0" smtClean="0">
              <a:latin typeface="Lucida Console" pitchFamily="49" charset="0"/>
              <a:ea typeface="+mn-ea"/>
              <a:cs typeface="Times New Roman" charset="0"/>
            </a:endParaRP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        else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         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sdo_geom.sdo_intersection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(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image_geom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,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cover_geom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, 0.05)            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      end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intersection_geom</a:t>
            </a:r>
            <a:endParaRPr lang="en-US" sz="1400" dirty="0" smtClean="0">
              <a:latin typeface="Lucida Console" pitchFamily="49" charset="0"/>
              <a:ea typeface="+mn-ea"/>
              <a:cs typeface="Times New Roman" charset="0"/>
            </a:endParaRP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FROM  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image_matches_compare</a:t>
            </a:r>
            <a:endParaRPr lang="en-US" sz="1400" dirty="0" smtClean="0">
              <a:latin typeface="Lucida Console" pitchFamily="49" charset="0"/>
              <a:ea typeface="+mn-ea"/>
              <a:cs typeface="Times New Roman" charset="0"/>
            </a:endParaRP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WHERE  relation not in ('TOUCH', 'DISJOINT');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39321" y="2244080"/>
            <a:ext cx="1170130" cy="323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100" dirty="0" smtClean="0"/>
              <a:t>Stage 3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7594600" y="685800"/>
            <a:ext cx="2311400" cy="2133600"/>
          </a:xfrm>
          <a:prstGeom prst="rect">
            <a:avLst/>
          </a:prstGeom>
          <a:solidFill>
            <a:srgbClr val="B8B8B8"/>
          </a:solidFill>
          <a:ln w="12700" algn="ctr">
            <a:noFill/>
            <a:miter lim="800000"/>
            <a:headEnd/>
            <a:tailEnd/>
          </a:ln>
        </p:spPr>
        <p:txBody>
          <a:bodyPr wrap="none" anchor="ctr" anchorCtr="1"/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990600" y="2133600"/>
            <a:ext cx="534511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200" dirty="0" smtClean="0">
                <a:solidFill>
                  <a:schemeClr val="accent1"/>
                </a:solidFill>
              </a:rPr>
              <a:t>Pipelined </a:t>
            </a:r>
            <a:r>
              <a:rPr lang="en-US" sz="3200" dirty="0" smtClean="0"/>
              <a:t>Table Functions</a:t>
            </a:r>
            <a:endParaRPr lang="en-US" sz="3200" dirty="0"/>
          </a:p>
        </p:txBody>
      </p:sp>
      <p:pic>
        <p:nvPicPr>
          <p:cNvPr id="36868" name="Picture 4" descr="Right R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4600" y="0"/>
            <a:ext cx="231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5" descr="df2f236c-MEDIUM-2276279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4600" y="685800"/>
            <a:ext cx="2311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Parallel-Enabled Pipelined Table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Parallelize a function that’s called a massive amount of times. </a:t>
            </a:r>
          </a:p>
          <a:p>
            <a:pPr lvl="1"/>
            <a:r>
              <a:rPr lang="en-US" dirty="0" smtClean="0"/>
              <a:t>Batch geocoding (</a:t>
            </a:r>
            <a:r>
              <a:rPr lang="en-US" dirty="0" err="1" smtClean="0"/>
              <a:t>sdo_gcdr.geocode_address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Batch reverse geocoding (</a:t>
            </a:r>
            <a:r>
              <a:rPr lang="en-US" dirty="0" err="1" smtClean="0"/>
              <a:t>sdo_gcdr.reverse_geocode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Batch Digital Elevation Model (DEM) raster lookups (</a:t>
            </a:r>
            <a:r>
              <a:rPr lang="en-US" dirty="0" err="1" smtClean="0"/>
              <a:t>sdo_geor.get_cell_value</a:t>
            </a:r>
            <a:r>
              <a:rPr lang="en-US" dirty="0" smtClean="0"/>
              <a:t>)</a:t>
            </a:r>
          </a:p>
          <a:p>
            <a:r>
              <a:rPr lang="en-US" dirty="0" smtClean="0"/>
              <a:t>Pipeline Table Function returns a table of results </a:t>
            </a:r>
          </a:p>
          <a:p>
            <a:pPr lvl="1"/>
            <a:r>
              <a:rPr lang="en-US" dirty="0" smtClean="0"/>
              <a:t>Table of </a:t>
            </a:r>
            <a:r>
              <a:rPr lang="en-US" dirty="0" err="1" smtClean="0"/>
              <a:t>geocodes</a:t>
            </a:r>
            <a:endParaRPr lang="en-US" dirty="0" smtClean="0"/>
          </a:p>
          <a:p>
            <a:pPr lvl="1"/>
            <a:r>
              <a:rPr lang="en-US" dirty="0" smtClean="0"/>
              <a:t>Table of reverse </a:t>
            </a:r>
            <a:r>
              <a:rPr lang="en-US" dirty="0" err="1" smtClean="0"/>
              <a:t>geocodes</a:t>
            </a:r>
            <a:endParaRPr lang="en-US" dirty="0" smtClean="0"/>
          </a:p>
          <a:p>
            <a:pPr lvl="1"/>
            <a:r>
              <a:rPr lang="en-US" dirty="0" smtClean="0"/>
              <a:t>Table of elevation values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“pipelined” function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1389856"/>
            <a:ext cx="8166100" cy="4343400"/>
          </a:xfrm>
        </p:spPr>
        <p:txBody>
          <a:bodyPr/>
          <a:lstStyle/>
          <a:p>
            <a:r>
              <a:rPr lang="en-US" dirty="0" smtClean="0"/>
              <a:t>Input to the pipelined function is a </a:t>
            </a:r>
            <a:r>
              <a:rPr lang="en-US" b="1" dirty="0" smtClean="0"/>
              <a:t>cursor</a:t>
            </a:r>
          </a:p>
          <a:p>
            <a:pPr lvl="1"/>
            <a:r>
              <a:rPr lang="en-US" dirty="0" smtClean="0"/>
              <a:t>Can pass any SELECT statement when executed using a CURSOR expression </a:t>
            </a:r>
          </a:p>
          <a:p>
            <a:r>
              <a:rPr lang="en-US" dirty="0" smtClean="0"/>
              <a:t>Output is a </a:t>
            </a:r>
            <a:r>
              <a:rPr lang="en-US" b="1" dirty="0" smtClean="0"/>
              <a:t>table</a:t>
            </a:r>
          </a:p>
          <a:p>
            <a:pPr lvl="1"/>
            <a:r>
              <a:rPr lang="en-US" dirty="0" smtClean="0"/>
              <a:t>Cast as a regular relational table using the TABLE() construct.</a:t>
            </a:r>
          </a:p>
          <a:p>
            <a:pPr lvl="1"/>
            <a:r>
              <a:rPr lang="en-US" dirty="0" smtClean="0"/>
              <a:t>Can feed the result into a table</a:t>
            </a:r>
          </a:p>
          <a:p>
            <a:r>
              <a:rPr lang="en-US" dirty="0" smtClean="0"/>
              <a:t>Data flows continuously from input to output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5301208"/>
            <a:ext cx="9345488" cy="846997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INSERT INTO ...</a:t>
            </a:r>
          </a:p>
          <a:p>
            <a:pPr eaLnBrk="0" hangingPunct="0">
              <a:defRPr/>
            </a:pP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SELECT ...</a:t>
            </a:r>
          </a:p>
          <a:p>
            <a:pPr eaLnBrk="0" hangingPunct="0">
              <a:defRPr/>
            </a:pP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FROM </a:t>
            </a:r>
            <a:r>
              <a:rPr lang="en-US" sz="16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TABLE</a:t>
            </a: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 (</a:t>
            </a:r>
            <a:r>
              <a:rPr lang="en-US" sz="16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pipelined_function</a:t>
            </a: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 (</a:t>
            </a:r>
            <a:r>
              <a:rPr lang="en-US" sz="16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CURSOR</a:t>
            </a: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 (SELECT ... from </a:t>
            </a:r>
            <a:r>
              <a:rPr lang="en-US" sz="1600" dirty="0" err="1" smtClean="0">
                <a:latin typeface="Lucida Console" pitchFamily="49" charset="0"/>
                <a:ea typeface="+mn-ea"/>
                <a:cs typeface="Times New Roman" charset="0"/>
              </a:rPr>
              <a:t>input_table</a:t>
            </a: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) ) );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84848" y="4304129"/>
            <a:ext cx="2232248" cy="6469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Times New Roman" pitchFamily="18" charset="0"/>
              </a:rPr>
              <a:t>Pipelined Function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24608" y="4375587"/>
            <a:ext cx="1512168" cy="504056"/>
            <a:chOff x="1424608" y="4005064"/>
            <a:chExt cx="1512168" cy="504056"/>
          </a:xfrm>
          <a:solidFill>
            <a:schemeClr val="bg1">
              <a:lumMod val="95000"/>
            </a:schemeClr>
          </a:solidFill>
        </p:grpSpPr>
        <p:sp>
          <p:nvSpPr>
            <p:cNvPr id="7" name="Rectangle 6"/>
            <p:cNvSpPr/>
            <p:nvPr/>
          </p:nvSpPr>
          <p:spPr bwMode="auto">
            <a:xfrm>
              <a:off x="1424608" y="4005064"/>
              <a:ext cx="216024" cy="504056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19063" marR="0" indent="-119063" algn="ctr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Times New Roman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640632" y="4005064"/>
              <a:ext cx="216024" cy="504056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19063" marR="0" indent="-119063" algn="ctr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Times New Roman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1856656" y="4005064"/>
              <a:ext cx="216024" cy="504056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19063" marR="0" indent="-119063" algn="ctr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Times New Roman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072680" y="4005064"/>
              <a:ext cx="216024" cy="504056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19063" marR="0" indent="-119063" algn="ctr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Times New Roman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2288704" y="4005064"/>
              <a:ext cx="216024" cy="504056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19063" marR="0" indent="-119063" algn="ctr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Times New Roman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504728" y="4005064"/>
              <a:ext cx="216024" cy="504056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19063" marR="0" indent="-119063" algn="ctr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Times New Roman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2720752" y="4005064"/>
              <a:ext cx="216024" cy="504056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19063" marR="0" indent="-119063" algn="ctr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Times New Roman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65168" y="4375587"/>
            <a:ext cx="1512168" cy="504056"/>
            <a:chOff x="1424608" y="4005064"/>
            <a:chExt cx="1512168" cy="504056"/>
          </a:xfrm>
          <a:solidFill>
            <a:schemeClr val="bg1">
              <a:lumMod val="95000"/>
            </a:schemeClr>
          </a:solidFill>
        </p:grpSpPr>
        <p:sp>
          <p:nvSpPr>
            <p:cNvPr id="16" name="Rectangle 15"/>
            <p:cNvSpPr/>
            <p:nvPr/>
          </p:nvSpPr>
          <p:spPr bwMode="auto">
            <a:xfrm>
              <a:off x="1424608" y="4005064"/>
              <a:ext cx="216024" cy="504056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19063" marR="0" indent="-119063" algn="ctr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Times New Roman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640632" y="4005064"/>
              <a:ext cx="216024" cy="504056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19063" marR="0" indent="-119063" algn="ctr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Times New Roman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856656" y="4005064"/>
              <a:ext cx="216024" cy="504056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19063" marR="0" indent="-119063" algn="ctr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Times New Roman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072680" y="4005064"/>
              <a:ext cx="216024" cy="504056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19063" marR="0" indent="-119063" algn="ctr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Times New Roman" pitchFamily="18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288704" y="4005064"/>
              <a:ext cx="216024" cy="504056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19063" marR="0" indent="-119063" algn="ctr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Times New Roman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504728" y="4005064"/>
              <a:ext cx="216024" cy="504056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19063" marR="0" indent="-119063" algn="ctr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Times New Roman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720752" y="4005064"/>
              <a:ext cx="216024" cy="504056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119063" marR="0" indent="-119063" algn="ctr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Times New Roman" pitchFamily="18" charset="0"/>
              </a:endParaRPr>
            </a:p>
          </p:txBody>
        </p:sp>
      </p:grpSp>
      <p:sp>
        <p:nvSpPr>
          <p:cNvPr id="23" name="Right Arrow 22"/>
          <p:cNvSpPr/>
          <p:nvPr/>
        </p:nvSpPr>
        <p:spPr bwMode="auto">
          <a:xfrm>
            <a:off x="3008784" y="4483600"/>
            <a:ext cx="504056" cy="28803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>
            <a:off x="5889104" y="4483600"/>
            <a:ext cx="504056" cy="28803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8544" y="4653136"/>
            <a:ext cx="158417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CURSOR ( SELECT … FROM …)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401272" y="4736177"/>
            <a:ext cx="129614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TABLE (…)</a:t>
            </a:r>
            <a:endParaRPr lang="en-US" sz="1200" b="1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X4-2 Database Server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 bwMode="auto">
          <a:xfrm>
            <a:off x="836821" y="904476"/>
            <a:ext cx="8915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 12-core “IvyBridge” CPUs,  Faster InfiniBand Card, Larger Disks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Group 71"/>
          <p:cNvGraphicFramePr>
            <a:graphicFrameLocks noGrp="1"/>
          </p:cNvGraphicFramePr>
          <p:nvPr/>
        </p:nvGraphicFramePr>
        <p:xfrm>
          <a:off x="381001" y="1524000"/>
          <a:ext cx="9296400" cy="4220938"/>
        </p:xfrm>
        <a:graphic>
          <a:graphicData uri="http://schemas.openxmlformats.org/drawingml/2006/table">
            <a:tbl>
              <a:tblPr/>
              <a:tblGrid>
                <a:gridCol w="2176366"/>
                <a:gridCol w="7120034"/>
              </a:tblGrid>
              <a:tr h="4280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Processors</a:t>
                      </a:r>
                    </a:p>
                  </a:txBody>
                  <a:tcPr marL="99748" marR="99748" marT="61384" marB="613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2 Twelve-Core Intel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®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 Xeon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® E5-2697 v2 Processors (2.7GHz)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748" marR="99748" marT="61384" marB="613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0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Memory</a:t>
                      </a:r>
                    </a:p>
                  </a:txBody>
                  <a:tcPr marL="99748" marR="99748" marT="61384" marB="613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256 GB (16 x 16GB) – Expandable to 512GB (16 X 32GB) via memory kits</a:t>
                      </a:r>
                    </a:p>
                  </a:txBody>
                  <a:tcPr marL="99748" marR="99748" marT="61384" marB="613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1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Local Disks </a:t>
                      </a:r>
                    </a:p>
                  </a:txBody>
                  <a:tcPr marL="99748" marR="99748" marT="61384" marB="613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 x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600GB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10K RPM SAS Disks (Hot-Swappable)</a:t>
                      </a:r>
                    </a:p>
                  </a:txBody>
                  <a:tcPr marL="99748" marR="99748" marT="61384" marB="613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0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Disk Controller</a:t>
                      </a:r>
                    </a:p>
                  </a:txBody>
                  <a:tcPr marL="99748" marR="99748" marT="61384" marB="613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Disk Controller HBA with 512MB Cache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– Battery Online Replaceable</a:t>
                      </a:r>
                    </a:p>
                  </a:txBody>
                  <a:tcPr marL="99748" marR="99748" marT="61384" marB="613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46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Network</a:t>
                      </a:r>
                    </a:p>
                  </a:txBody>
                  <a:tcPr marL="99748" marR="99748" marT="61384" marB="613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  x InfiniBand 4X QDR (40Gb/s) Ports (</a:t>
                      </a: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PCIe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 3.0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) –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Both Ports Active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  x  1GbE/10GbE  Base-T Ethernet Ports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  x 10GbE Ethernet SFP+ Ports (1 Dual-port 10GbE PCIe 2.0 network card based on the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Intel 82599 10GbE Controller</a:t>
                      </a: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technology)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748" marR="99748" marT="61384" marB="613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5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Remote Management</a:t>
                      </a:r>
                    </a:p>
                  </a:txBody>
                  <a:tcPr marL="99748" marR="99748" marT="61384" marB="613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 Ethernet port (ILOM)</a:t>
                      </a:r>
                    </a:p>
                  </a:txBody>
                  <a:tcPr marL="99748" marR="99748" marT="61384" marB="613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Power Supplies</a:t>
                      </a:r>
                    </a:p>
                  </a:txBody>
                  <a:tcPr marL="99748" marR="99748" marT="61384" marB="613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Redundant Hot-Swappable power supplies and fans</a:t>
                      </a:r>
                    </a:p>
                  </a:txBody>
                  <a:tcPr marL="99748" marR="99748" marT="61384" marB="613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the Pipelined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1600200"/>
            <a:ext cx="8746554" cy="4343400"/>
          </a:xfrm>
        </p:spPr>
        <p:txBody>
          <a:bodyPr/>
          <a:lstStyle/>
          <a:p>
            <a:r>
              <a:rPr lang="en-US" dirty="0" smtClean="0"/>
              <a:t>Declare the table type returned by the function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Function header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Function is declared as PIPELINED and PARALLEL_ENABLE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512" y="3212976"/>
            <a:ext cx="9145016" cy="1216329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CREATE OR REPLACE function </a:t>
            </a:r>
            <a:r>
              <a:rPr lang="en-US" sz="1200" dirty="0" err="1" smtClean="0">
                <a:latin typeface="Lucida Console" pitchFamily="49" charset="0"/>
                <a:ea typeface="+mn-ea"/>
                <a:cs typeface="Times New Roman" charset="0"/>
              </a:rPr>
              <a:t>reverse_gc</a:t>
            </a: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 (</a:t>
            </a:r>
            <a:r>
              <a:rPr lang="en-US" sz="12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source_table_cursor</a:t>
            </a:r>
            <a:r>
              <a:rPr lang="en-US" sz="12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IN SYS_REFCURSOR</a:t>
            </a: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)</a:t>
            </a:r>
          </a:p>
          <a:p>
            <a:pPr eaLnBrk="0" hangingPunct="0">
              <a:defRPr/>
            </a:pP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RETURN </a:t>
            </a:r>
            <a:r>
              <a:rPr lang="en-US" sz="12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sdo_geo_addr_table_type</a:t>
            </a:r>
            <a:endParaRPr lang="en-US" sz="1200" dirty="0" smtClean="0">
              <a:solidFill>
                <a:schemeClr val="accent1"/>
              </a:solidFill>
              <a:latin typeface="Lucida Console" pitchFamily="49" charset="0"/>
              <a:ea typeface="+mn-ea"/>
              <a:cs typeface="Times New Roman" charset="0"/>
            </a:endParaRPr>
          </a:p>
          <a:p>
            <a:pPr eaLnBrk="0" hangingPunct="0">
              <a:defRPr/>
            </a:pP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  DETERMINISTIC</a:t>
            </a:r>
          </a:p>
          <a:p>
            <a:pPr eaLnBrk="0" hangingPunct="0">
              <a:defRPr/>
            </a:pP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  </a:t>
            </a:r>
            <a:r>
              <a:rPr lang="en-US" sz="12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PIPELINED</a:t>
            </a:r>
          </a:p>
          <a:p>
            <a:pPr eaLnBrk="0" hangingPunct="0">
              <a:defRPr/>
            </a:pP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  </a:t>
            </a:r>
            <a:r>
              <a:rPr lang="en-US" sz="12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PARALLEL_ENABLE</a:t>
            </a: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 (PARTITION </a:t>
            </a:r>
            <a:r>
              <a:rPr lang="en-US" sz="1200" dirty="0" err="1" smtClean="0">
                <a:latin typeface="Lucida Console" pitchFamily="49" charset="0"/>
                <a:ea typeface="+mn-ea"/>
                <a:cs typeface="Times New Roman" charset="0"/>
              </a:rPr>
              <a:t>source_table_cursor</a:t>
            </a: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 BY ANY)</a:t>
            </a:r>
          </a:p>
          <a:p>
            <a:pPr eaLnBrk="0" hangingPunct="0">
              <a:defRPr/>
            </a:pP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0512" y="1953675"/>
            <a:ext cx="9145016" cy="47766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CREATE OR REPLACE TYPE </a:t>
            </a:r>
            <a:r>
              <a:rPr lang="en-US" sz="12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sdo_geo_addr_table_type</a:t>
            </a: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 AS TABLE OF </a:t>
            </a:r>
            <a:r>
              <a:rPr lang="en-US" sz="1200" dirty="0" err="1" smtClean="0">
                <a:latin typeface="Lucida Console" pitchFamily="49" charset="0"/>
                <a:ea typeface="+mn-ea"/>
                <a:cs typeface="Times New Roman" charset="0"/>
              </a:rPr>
              <a:t>sdo_geo_addr</a:t>
            </a: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;</a:t>
            </a:r>
          </a:p>
          <a:p>
            <a:pPr eaLnBrk="0" hangingPunct="0">
              <a:defRPr/>
            </a:pP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/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Inside the Pipelined Function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512" y="3255623"/>
            <a:ext cx="9145016" cy="2693657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BEGIN</a:t>
            </a:r>
          </a:p>
          <a:p>
            <a:pPr eaLnBrk="0" hangingPunct="0">
              <a:defRPr/>
            </a:pP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  LOOP</a:t>
            </a:r>
          </a:p>
          <a:p>
            <a:pPr eaLnBrk="0" hangingPunct="0">
              <a:defRPr/>
            </a:pPr>
            <a:r>
              <a:rPr lang="en-US" sz="12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FETCH </a:t>
            </a:r>
            <a:r>
              <a:rPr lang="en-US" sz="12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source_table_cursor</a:t>
            </a:r>
            <a:endParaRPr lang="en-US" sz="1200" dirty="0" smtClean="0">
              <a:solidFill>
                <a:schemeClr val="accent1"/>
              </a:solidFill>
              <a:latin typeface="Lucida Console" pitchFamily="49" charset="0"/>
              <a:ea typeface="+mn-ea"/>
              <a:cs typeface="Times New Roman" charset="0"/>
            </a:endParaRPr>
          </a:p>
          <a:p>
            <a:pPr eaLnBrk="0" hangingPunct="0">
              <a:defRPr/>
            </a:pPr>
            <a:r>
              <a:rPr lang="en-US" sz="12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  BULK COLLECT INTO </a:t>
            </a:r>
            <a:r>
              <a:rPr lang="en-US" sz="12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id_table</a:t>
            </a:r>
            <a:r>
              <a:rPr lang="en-US" sz="12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, </a:t>
            </a:r>
            <a:r>
              <a:rPr lang="en-US" sz="12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geometry_table</a:t>
            </a:r>
            <a:r>
              <a:rPr lang="en-US" sz="12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LIMIT 100;</a:t>
            </a:r>
          </a:p>
          <a:p>
            <a:pPr eaLnBrk="0" hangingPunct="0">
              <a:defRPr/>
            </a:pP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    EXIT WHEN </a:t>
            </a:r>
            <a:r>
              <a:rPr lang="en-US" sz="1200" dirty="0" err="1" smtClean="0">
                <a:latin typeface="Lucida Console" pitchFamily="49" charset="0"/>
                <a:ea typeface="+mn-ea"/>
                <a:cs typeface="Times New Roman" charset="0"/>
              </a:rPr>
              <a:t>id_table.count</a:t>
            </a: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 = 0;</a:t>
            </a:r>
          </a:p>
          <a:p>
            <a:pPr eaLnBrk="0" hangingPunct="0">
              <a:defRPr/>
            </a:pPr>
            <a:r>
              <a:rPr lang="en-US" sz="12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FOR </a:t>
            </a:r>
            <a:r>
              <a:rPr lang="en-US" sz="12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i</a:t>
            </a:r>
            <a:r>
              <a:rPr lang="en-US" sz="12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IN </a:t>
            </a:r>
            <a:r>
              <a:rPr lang="en-US" sz="12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id_table.first</a:t>
            </a:r>
            <a:r>
              <a:rPr lang="en-US" sz="12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.. </a:t>
            </a:r>
            <a:r>
              <a:rPr lang="en-US" sz="12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id_table.last</a:t>
            </a:r>
            <a:r>
              <a:rPr lang="en-US" sz="12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LOOP</a:t>
            </a:r>
          </a:p>
          <a:p>
            <a:pPr eaLnBrk="0" hangingPunct="0">
              <a:defRPr/>
            </a:pPr>
            <a:r>
              <a:rPr lang="en-US" sz="12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  </a:t>
            </a:r>
            <a:r>
              <a:rPr lang="en-US" sz="12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geo_addr</a:t>
            </a:r>
            <a:r>
              <a:rPr lang="en-US" sz="12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:= SDO_GCDR.REVERSE_GEOCODE('NAVTEQ_SF', </a:t>
            </a:r>
            <a:r>
              <a:rPr lang="en-US" sz="12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geometry_table</a:t>
            </a:r>
            <a:r>
              <a:rPr lang="en-US" sz="12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(</a:t>
            </a:r>
            <a:r>
              <a:rPr lang="en-US" sz="12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i</a:t>
            </a:r>
            <a:r>
              <a:rPr lang="en-US" sz="12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), 'US');</a:t>
            </a:r>
          </a:p>
          <a:p>
            <a:pPr eaLnBrk="0" hangingPunct="0">
              <a:defRPr/>
            </a:pPr>
            <a:r>
              <a:rPr lang="en-US" sz="12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  geo_addr.id := </a:t>
            </a:r>
            <a:r>
              <a:rPr lang="en-US" sz="12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id_table</a:t>
            </a:r>
            <a:r>
              <a:rPr lang="en-US" sz="12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(</a:t>
            </a:r>
            <a:r>
              <a:rPr lang="en-US" sz="12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i</a:t>
            </a:r>
            <a:r>
              <a:rPr lang="en-US" sz="12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);</a:t>
            </a:r>
          </a:p>
          <a:p>
            <a:pPr eaLnBrk="0" hangingPunct="0">
              <a:defRPr/>
            </a:pPr>
            <a:r>
              <a:rPr lang="en-US" sz="12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  PIPE ROW (</a:t>
            </a:r>
            <a:r>
              <a:rPr lang="en-US" sz="12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geo_addr</a:t>
            </a:r>
            <a:r>
              <a:rPr lang="en-US" sz="12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);</a:t>
            </a:r>
          </a:p>
          <a:p>
            <a:pPr eaLnBrk="0" hangingPunct="0">
              <a:defRPr/>
            </a:pPr>
            <a:r>
              <a:rPr lang="en-US" sz="12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    END LOOP;</a:t>
            </a:r>
          </a:p>
          <a:p>
            <a:pPr eaLnBrk="0" hangingPunct="0">
              <a:defRPr/>
            </a:pP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  END LOOP;</a:t>
            </a:r>
          </a:p>
          <a:p>
            <a:pPr eaLnBrk="0" hangingPunct="0">
              <a:defRPr/>
            </a:pP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  CLOSE </a:t>
            </a:r>
            <a:r>
              <a:rPr lang="en-US" sz="1200" dirty="0" err="1" smtClean="0">
                <a:latin typeface="Lucida Console" pitchFamily="49" charset="0"/>
                <a:ea typeface="+mn-ea"/>
                <a:cs typeface="Times New Roman" charset="0"/>
              </a:rPr>
              <a:t>source_table_cursor</a:t>
            </a: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;</a:t>
            </a:r>
          </a:p>
          <a:p>
            <a:pPr eaLnBrk="0" hangingPunct="0">
              <a:defRPr/>
            </a:pP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  RETURN;</a:t>
            </a:r>
          </a:p>
          <a:p>
            <a:pPr eaLnBrk="0" hangingPunct="0">
              <a:defRPr/>
            </a:pP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END;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0512" y="1887471"/>
            <a:ext cx="9145016" cy="103166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IS</a:t>
            </a:r>
          </a:p>
          <a:p>
            <a:pPr eaLnBrk="0" hangingPunct="0">
              <a:defRPr/>
            </a:pP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  TYPE </a:t>
            </a:r>
            <a:r>
              <a:rPr lang="en-US" sz="1200" dirty="0" err="1" smtClean="0">
                <a:latin typeface="Lucida Console" pitchFamily="49" charset="0"/>
                <a:ea typeface="+mn-ea"/>
                <a:cs typeface="Times New Roman" charset="0"/>
              </a:rPr>
              <a:t>num_array_type</a:t>
            </a: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 IS TABLE OF NUMBER;</a:t>
            </a:r>
          </a:p>
          <a:p>
            <a:pPr eaLnBrk="0" hangingPunct="0">
              <a:defRPr/>
            </a:pP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  </a:t>
            </a:r>
            <a:r>
              <a:rPr lang="en-US" sz="1200" dirty="0" err="1" smtClean="0">
                <a:latin typeface="Lucida Console" pitchFamily="49" charset="0"/>
                <a:ea typeface="+mn-ea"/>
                <a:cs typeface="Times New Roman" charset="0"/>
              </a:rPr>
              <a:t>id_table</a:t>
            </a: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         NUM_ARRAY_TYPE;</a:t>
            </a:r>
          </a:p>
          <a:p>
            <a:pPr eaLnBrk="0" hangingPunct="0">
              <a:defRPr/>
            </a:pP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  </a:t>
            </a:r>
            <a:r>
              <a:rPr lang="en-US" sz="1200" dirty="0" err="1" smtClean="0">
                <a:latin typeface="Lucida Console" pitchFamily="49" charset="0"/>
                <a:ea typeface="+mn-ea"/>
                <a:cs typeface="Times New Roman" charset="0"/>
              </a:rPr>
              <a:t>geometry_table</a:t>
            </a: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   SDO_GEOMETRY_ARRAY;</a:t>
            </a:r>
          </a:p>
          <a:p>
            <a:pPr eaLnBrk="0" hangingPunct="0">
              <a:defRPr/>
            </a:pP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  </a:t>
            </a:r>
            <a:r>
              <a:rPr lang="en-US" sz="1200" dirty="0" err="1" smtClean="0">
                <a:latin typeface="Lucida Console" pitchFamily="49" charset="0"/>
                <a:ea typeface="+mn-ea"/>
                <a:cs typeface="Times New Roman" charset="0"/>
              </a:rPr>
              <a:t>geo_addr</a:t>
            </a:r>
            <a:r>
              <a:rPr lang="en-US" sz="1200" dirty="0" smtClean="0">
                <a:latin typeface="Lucida Console" pitchFamily="49" charset="0"/>
                <a:ea typeface="+mn-ea"/>
                <a:cs typeface="Times New Roman" charset="0"/>
              </a:rPr>
              <a:t>         SDO_GEO_ADDR;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9144" y="1700808"/>
            <a:ext cx="187220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Variable declarations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6321152" y="3081734"/>
            <a:ext cx="302433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Use BULK COLLECT to fetch in batches into memory arrays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21152" y="4869160"/>
            <a:ext cx="302433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Process the arrays and use PIPE ROW to pass the output to the caller.</a:t>
            </a:r>
            <a:endParaRPr lang="en-US" sz="180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the Degree of Parallelism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42950" y="1600200"/>
            <a:ext cx="8674546" cy="4343400"/>
          </a:xfrm>
        </p:spPr>
        <p:txBody>
          <a:bodyPr/>
          <a:lstStyle/>
          <a:p>
            <a:r>
              <a:rPr lang="en-US" dirty="0" smtClean="0"/>
              <a:t>Parallel Query distributes the batch process over a specified number of database cores.</a:t>
            </a:r>
          </a:p>
          <a:p>
            <a:pPr lvl="0"/>
            <a:r>
              <a:rPr lang="en-US" dirty="0" err="1" smtClean="0"/>
              <a:t>Exadata</a:t>
            </a:r>
            <a:r>
              <a:rPr lang="en-US" dirty="0" smtClean="0"/>
              <a:t> ¼ rack has 2 nodes, each with 12 cores (24 cores total)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Distribute load serially on the 2 nodes:</a:t>
            </a:r>
          </a:p>
          <a:p>
            <a:pPr lvl="1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Maximize use: distribute according to the load of each node:</a:t>
            </a:r>
          </a:p>
          <a:p>
            <a:pPr lvl="0"/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8504" y="4112237"/>
            <a:ext cx="9217024" cy="323777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ALTER SESSION SET "_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parallel_load_balancing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"=</a:t>
            </a:r>
            <a:r>
              <a:rPr lang="en-US" sz="14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FALSE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8504" y="3501008"/>
            <a:ext cx="9205023" cy="539221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ALTER SESSION FORCE PARALLEL DDL PARALLEL </a:t>
            </a:r>
            <a:r>
              <a:rPr lang="en-US" sz="14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24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;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ALTER SESSION FORCE PARALLEL QUERY PARALLEL </a:t>
            </a:r>
            <a:r>
              <a:rPr lang="en-US" sz="14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24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504" y="5769519"/>
            <a:ext cx="9217024" cy="323777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ALTER SESSION SET "_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parallel_load_balancing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"=</a:t>
            </a:r>
            <a:r>
              <a:rPr lang="en-US" sz="14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TRUE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;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504" y="5157192"/>
            <a:ext cx="9205023" cy="539221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ALTER SESSION FORCE PARALLEL DDL PARALLEL </a:t>
            </a:r>
            <a:r>
              <a:rPr lang="en-US" sz="14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48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;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ALTER SESSION FORCE PARALLEL QUERY PARALLEL </a:t>
            </a:r>
            <a:r>
              <a:rPr lang="en-US" sz="14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48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the Function</a:t>
            </a:r>
            <a:br>
              <a:rPr lang="en-US" dirty="0" smtClean="0"/>
            </a:br>
            <a:r>
              <a:rPr lang="en-US" dirty="0" smtClean="0"/>
              <a:t>Example: geocoding function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table to hold the result from the geocoding</a:t>
            </a:r>
          </a:p>
          <a:p>
            <a:endParaRPr lang="en-US" dirty="0" smtClean="0"/>
          </a:p>
          <a:p>
            <a:r>
              <a:rPr lang="en-US" dirty="0" smtClean="0"/>
              <a:t>Call the pipelined function for each address to be processed and write the result into that table.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8504" y="3212976"/>
            <a:ext cx="9217024" cy="24782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INSERT /*+ append */ INTO results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SELECT id, 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     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sdo_geometry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(2001, 8307,sdo_point_type(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longitude,latitude,null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),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null,null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)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FROM </a:t>
            </a:r>
            <a:r>
              <a:rPr lang="en-US" sz="14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TABLE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(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      </a:t>
            </a:r>
            <a:r>
              <a:rPr lang="en-US" sz="1400" dirty="0" err="1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geocode_pipelined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(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        </a:t>
            </a:r>
            <a:r>
              <a:rPr lang="en-US" sz="1400" dirty="0" smtClean="0">
                <a:solidFill>
                  <a:schemeClr val="accent1"/>
                </a:solidFill>
                <a:latin typeface="Lucida Console" pitchFamily="49" charset="0"/>
                <a:ea typeface="+mn-ea"/>
                <a:cs typeface="Times New Roman" charset="0"/>
              </a:rPr>
              <a:t>CURSOR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(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          SELECT id,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streetname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, city, state, zip,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housenum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          FROM </a:t>
            </a:r>
            <a:r>
              <a:rPr lang="en-US" sz="1400" dirty="0" err="1" smtClean="0">
                <a:latin typeface="Lucida Console" pitchFamily="49" charset="0"/>
                <a:cs typeface="Times New Roman" charset="0"/>
              </a:rPr>
              <a:t>address_table</a:t>
            </a:r>
            <a:endParaRPr lang="en-US" sz="1400" dirty="0" smtClean="0">
              <a:latin typeface="Lucida Console" pitchFamily="49" charset="0"/>
              <a:cs typeface="Times New Roman" charset="0"/>
            </a:endParaRP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        )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      )    </a:t>
            </a:r>
          </a:p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    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8504" y="2060848"/>
            <a:ext cx="9217024" cy="323777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CREATE TABLE results (id NUMBER, </a:t>
            </a:r>
            <a:r>
              <a:rPr lang="en-US" sz="1400" dirty="0" err="1" smtClean="0">
                <a:latin typeface="Lucida Console" pitchFamily="49" charset="0"/>
                <a:ea typeface="+mn-ea"/>
                <a:cs typeface="Times New Roman" charset="0"/>
              </a:rPr>
              <a:t>geom</a:t>
            </a:r>
            <a:r>
              <a:rPr lang="en-US" sz="1400" dirty="0" smtClean="0">
                <a:latin typeface="Lucida Console" pitchFamily="49" charset="0"/>
                <a:ea typeface="+mn-ea"/>
                <a:cs typeface="Times New Roman" charset="0"/>
              </a:rPr>
              <a:t> SDO_GEOMETRY);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>
                <a:latin typeface="Arial" charset="0"/>
                <a:ea typeface="ＭＳ Ｐゴシック" pitchFamily="34" charset="-128"/>
              </a:rPr>
              <a:t>Using </a:t>
            </a:r>
            <a:r>
              <a:rPr lang="en-US" b="1" dirty="0" err="1" smtClean="0">
                <a:latin typeface="Arial" charset="0"/>
                <a:ea typeface="ＭＳ Ｐゴシック" pitchFamily="34" charset="-128"/>
              </a:rPr>
              <a:t>Exadata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 ¼ RAC (24 Cores)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Batch geocoding –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1365/second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Batch reverse geocoding –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3388/second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Batch DEM </a:t>
            </a:r>
            <a:r>
              <a:rPr lang="en-US" dirty="0" err="1" smtClean="0">
                <a:latin typeface="Arial" charset="0"/>
                <a:ea typeface="ＭＳ Ｐゴシック" pitchFamily="34" charset="-128"/>
              </a:rPr>
              <a:t>get_cell_value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raster lookups – 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8951/second</a:t>
            </a:r>
          </a:p>
          <a:p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Benchmarks Performed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5375" y="1552221"/>
            <a:ext cx="6261868" cy="4396316"/>
          </a:xfrm>
        </p:spPr>
        <p:txBody>
          <a:bodyPr/>
          <a:lstStyle/>
          <a:p>
            <a:r>
              <a:rPr lang="en-US" sz="2300" dirty="0" smtClean="0"/>
              <a:t>Requirement: compare thousands of vector points to a DEM and other </a:t>
            </a:r>
            <a:r>
              <a:rPr lang="en-US" sz="2300" dirty="0" err="1" smtClean="0"/>
              <a:t>rasters</a:t>
            </a:r>
            <a:r>
              <a:rPr lang="en-US" sz="2300" dirty="0" smtClean="0"/>
              <a:t> to get cell values for each point</a:t>
            </a:r>
          </a:p>
          <a:p>
            <a:r>
              <a:rPr lang="en-US" sz="2300" dirty="0" smtClean="0"/>
              <a:t>Vector points are tractor positions on farms (about 50,000 positions per farm)</a:t>
            </a:r>
          </a:p>
          <a:p>
            <a:r>
              <a:rPr lang="en-US" sz="2300" dirty="0" smtClean="0"/>
              <a:t>Test for 36881 GPS points against a projected raster (i.e. includes coordinate transformations)</a:t>
            </a:r>
          </a:p>
          <a:p>
            <a:r>
              <a:rPr lang="en-US" sz="2300" dirty="0" smtClean="0"/>
              <a:t>At parallel 24 we do 36881/5.4 = </a:t>
            </a:r>
            <a:r>
              <a:rPr lang="en-US" sz="2300" b="1" dirty="0" smtClean="0"/>
              <a:t>6829 lookups per second</a:t>
            </a:r>
          </a:p>
          <a:p>
            <a:pPr>
              <a:buNone/>
            </a:pPr>
            <a:endParaRPr lang="en-US" sz="23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215252" y="1705458"/>
          <a:ext cx="2274252" cy="36677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2124"/>
                <a:gridCol w="1152128"/>
              </a:tblGrid>
              <a:tr h="690880"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Parallel Degree</a:t>
                      </a:r>
                    </a:p>
                  </a:txBody>
                  <a:tcPr marL="99060" marR="9906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Elapsed</a:t>
                      </a:r>
                    </a:p>
                  </a:txBody>
                  <a:tcPr marL="99060" marR="9906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03:22.82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00:55.40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00:27.16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8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00:13.61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12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00:09.20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24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00:05.40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Benchmarks Performed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5375" y="1552221"/>
            <a:ext cx="5373769" cy="4396316"/>
          </a:xfrm>
        </p:spPr>
        <p:txBody>
          <a:bodyPr/>
          <a:lstStyle/>
          <a:p>
            <a:r>
              <a:rPr lang="en-US" sz="2300" dirty="0" smtClean="0"/>
              <a:t>Requirement: geocoding addresses in batch</a:t>
            </a:r>
          </a:p>
          <a:p>
            <a:r>
              <a:rPr lang="en-US" sz="2300" dirty="0" smtClean="0"/>
              <a:t>Tests performed on “regular” hardware</a:t>
            </a:r>
          </a:p>
          <a:p>
            <a:r>
              <a:rPr lang="en-US" sz="2300" dirty="0" smtClean="0"/>
              <a:t>Intel Xeon CPU X5670 @ 2.93GHz</a:t>
            </a:r>
          </a:p>
          <a:p>
            <a:r>
              <a:rPr lang="en-US" sz="2300" dirty="0" smtClean="0"/>
              <a:t>1 CPU, Quad-core, 8GB RAM</a:t>
            </a:r>
          </a:p>
          <a:p>
            <a:r>
              <a:rPr lang="en-US" sz="2300" dirty="0" err="1" smtClean="0"/>
              <a:t>Geocoded</a:t>
            </a:r>
            <a:r>
              <a:rPr lang="en-US" sz="2300" dirty="0" smtClean="0"/>
              <a:t> 65536 addresses in 5 1/2 minutes</a:t>
            </a:r>
          </a:p>
          <a:p>
            <a:r>
              <a:rPr lang="en-US" sz="2300" dirty="0" smtClean="0"/>
              <a:t>We will repeat full tests on an </a:t>
            </a:r>
            <a:r>
              <a:rPr lang="en-US" sz="2300" dirty="0" err="1" smtClean="0"/>
              <a:t>Exadata</a:t>
            </a:r>
            <a:r>
              <a:rPr lang="en-US" sz="2300" dirty="0" smtClean="0"/>
              <a:t> with more parallelism. </a:t>
            </a:r>
          </a:p>
          <a:p>
            <a:endParaRPr lang="en-US" sz="2300" dirty="0" smtClean="0"/>
          </a:p>
          <a:p>
            <a:pPr>
              <a:buNone/>
            </a:pPr>
            <a:endParaRPr lang="en-US" sz="23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681192" y="1616968"/>
          <a:ext cx="2568285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416157"/>
              </a:tblGrid>
              <a:tr h="690880"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Parallel Degree</a:t>
                      </a:r>
                    </a:p>
                  </a:txBody>
                  <a:tcPr marL="99060" marR="9906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kern="120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Geocodes</a:t>
                      </a:r>
                      <a:r>
                        <a:rPr lang="en-US" sz="19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/ sec</a:t>
                      </a:r>
                    </a:p>
                  </a:txBody>
                  <a:tcPr marL="99060" marR="9906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47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</a:tr>
              <a:tr h="289394"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189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753200" y="3561184"/>
          <a:ext cx="2568285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416157"/>
              </a:tblGrid>
              <a:tr h="690880"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Parallel Degree</a:t>
                      </a:r>
                    </a:p>
                  </a:txBody>
                  <a:tcPr marL="99060" marR="9906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kern="120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Geocodes</a:t>
                      </a:r>
                      <a:r>
                        <a:rPr lang="en-US" sz="19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/ sec</a:t>
                      </a:r>
                    </a:p>
                  </a:txBody>
                  <a:tcPr marL="99060" marR="9906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5064"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24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1365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</a:tr>
              <a:tr h="183624"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7594600" y="685800"/>
            <a:ext cx="2311400" cy="2133600"/>
          </a:xfrm>
          <a:prstGeom prst="rect">
            <a:avLst/>
          </a:prstGeom>
          <a:solidFill>
            <a:srgbClr val="B8B8B8"/>
          </a:solidFill>
          <a:ln w="12700" algn="ctr">
            <a:noFill/>
            <a:miter lim="800000"/>
            <a:headEnd/>
            <a:tailEnd/>
          </a:ln>
        </p:spPr>
        <p:txBody>
          <a:bodyPr wrap="none" anchor="ctr" anchorCtr="1"/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990600" y="2133600"/>
            <a:ext cx="53451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200" dirty="0" smtClean="0">
                <a:solidFill>
                  <a:schemeClr val="accent1"/>
                </a:solidFill>
              </a:rPr>
              <a:t>Data </a:t>
            </a:r>
            <a:r>
              <a:rPr lang="en-US" sz="3200" dirty="0" smtClean="0"/>
              <a:t>Ingestion</a:t>
            </a:r>
            <a:endParaRPr lang="en-US" sz="3200" dirty="0"/>
          </a:p>
        </p:txBody>
      </p:sp>
      <p:pic>
        <p:nvPicPr>
          <p:cNvPr id="36868" name="Picture 4" descr="Right R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4600" y="0"/>
            <a:ext cx="231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5" descr="df2f236c-MEDIUM-2276279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4600" y="685800"/>
            <a:ext cx="2311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Massive Data Ingestion</a:t>
            </a:r>
            <a:br>
              <a:rPr lang="en-US" dirty="0" smtClean="0"/>
            </a:br>
            <a:r>
              <a:rPr lang="en-US" dirty="0" smtClean="0"/>
              <a:t>Requirements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29699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OLTP applications that need to insert into tables with the spatial index enabled</a:t>
            </a:r>
          </a:p>
          <a:p>
            <a:r>
              <a:rPr lang="en-US" dirty="0" smtClean="0"/>
              <a:t>Vehicle tracking</a:t>
            </a:r>
          </a:p>
          <a:p>
            <a:r>
              <a:rPr lang="en-US" dirty="0" smtClean="0"/>
              <a:t>Weather updates</a:t>
            </a:r>
          </a:p>
          <a:p>
            <a:r>
              <a:rPr lang="en-US" dirty="0" smtClean="0"/>
              <a:t>…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Massive Spatial Data Ingest</a:t>
            </a:r>
          </a:p>
        </p:txBody>
      </p:sp>
      <p:sp>
        <p:nvSpPr>
          <p:cNvPr id="1064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Two types of requirements: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Data does not need to be “online” immediately</a:t>
            </a:r>
          </a:p>
          <a:p>
            <a:pPr lvl="1"/>
            <a:r>
              <a:rPr lang="en-US" dirty="0" smtClean="0"/>
              <a:t>Load new batch into a “staging table” without indexes</a:t>
            </a:r>
          </a:p>
          <a:p>
            <a:pPr lvl="1"/>
            <a:r>
              <a:rPr lang="en-US" dirty="0" smtClean="0"/>
              <a:t>Create spatial and non spatial indexes on the staging table</a:t>
            </a:r>
          </a:p>
          <a:p>
            <a:pPr lvl="1"/>
            <a:r>
              <a:rPr lang="en-US" dirty="0" smtClean="0"/>
              <a:t>Exchange staging table into an existing partitioned table.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Data should be “online” quickly</a:t>
            </a:r>
          </a:p>
          <a:p>
            <a:pPr lvl="1"/>
            <a:r>
              <a:rPr lang="en-US" dirty="0" smtClean="0"/>
              <a:t>No time for a staging table</a:t>
            </a:r>
          </a:p>
          <a:p>
            <a:pPr lvl="1"/>
            <a:r>
              <a:rPr lang="en-US" dirty="0" smtClean="0"/>
              <a:t>Load directly into live table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Different strategies for the two types of requirements.</a:t>
            </a:r>
          </a:p>
          <a:p>
            <a:r>
              <a:rPr lang="en-US" dirty="0" smtClean="0"/>
              <a:t>Both requirements require data modeling considerations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X4-2 Storage Server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 bwMode="auto">
          <a:xfrm>
            <a:off x="836821" y="904476"/>
            <a:ext cx="8915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6-core IvyBridge CPUs, Larger disks, Larger Flash Cards, Flash Compression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Group 71"/>
          <p:cNvGraphicFramePr>
            <a:graphicFrameLocks noGrp="1"/>
          </p:cNvGraphicFramePr>
          <p:nvPr/>
        </p:nvGraphicFramePr>
        <p:xfrm>
          <a:off x="463305" y="1610211"/>
          <a:ext cx="9163050" cy="4306496"/>
        </p:xfrm>
        <a:graphic>
          <a:graphicData uri="http://schemas.openxmlformats.org/drawingml/2006/table">
            <a:tbl>
              <a:tblPr/>
              <a:tblGrid>
                <a:gridCol w="1746495"/>
                <a:gridCol w="7416555"/>
              </a:tblGrid>
              <a:tr h="4072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Processors</a:t>
                      </a:r>
                    </a:p>
                  </a:txBody>
                  <a:tcPr marL="99748" marR="99748" marT="61384" marB="613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2 Six-Core Intel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®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 Xeon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® E5-2630 v2 Processors (2.6 GHz)  - Faster clock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748" marR="99748" marT="61384" marB="613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2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Memory</a:t>
                      </a:r>
                    </a:p>
                  </a:txBody>
                  <a:tcPr marL="99748" marR="99748" marT="61384" marB="613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96 GB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(4 x 8GB + 4 x 16GB) 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- More memory needed to manage larger flash</a:t>
                      </a:r>
                    </a:p>
                  </a:txBody>
                  <a:tcPr marL="99748" marR="99748" marT="61384" marB="613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75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Disks </a:t>
                      </a:r>
                    </a:p>
                  </a:txBody>
                  <a:tcPr marL="99748" marR="99748" marT="61384" marB="613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12 x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1.2 TB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10K RPM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High Performance SAS  (hot-swap) –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2.5” disk size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            OR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12 x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4 TB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7.2K RPM High Capacity SAS (hot-swap) – 3.5” disk size</a:t>
                      </a:r>
                    </a:p>
                  </a:txBody>
                  <a:tcPr marL="99748" marR="99748" marT="61384" marB="613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2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Flash</a:t>
                      </a:r>
                    </a:p>
                  </a:txBody>
                  <a:tcPr marL="99748" marR="99748" marT="61384" marB="613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 x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800 GB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Sun Flash Accelerator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itchFamily="34" charset="0"/>
                        </a:rPr>
                        <a:t>F80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PCIe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Cards –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Hardware Compression</a:t>
                      </a:r>
                    </a:p>
                  </a:txBody>
                  <a:tcPr marL="99748" marR="99748" marT="61384" marB="613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2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Disk Controller</a:t>
                      </a:r>
                    </a:p>
                  </a:txBody>
                  <a:tcPr marL="99748" marR="99748" marT="61384" marB="613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Disk Controller HBA with 512MB Cache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- Battery Online Replaceable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9748" marR="99748" marT="61384" marB="613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8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Network</a:t>
                      </a:r>
                    </a:p>
                  </a:txBody>
                  <a:tcPr marL="99748" marR="99748" marT="61384" marB="613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  InfiniBand 4X QDR (40Gb/s) Ports (</a:t>
                      </a: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PCIe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 3.0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) –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Both Ports Active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Embedded Gigabit Ethernet Ports for management connectivity</a:t>
                      </a:r>
                    </a:p>
                  </a:txBody>
                  <a:tcPr marL="99748" marR="99748" marT="61384" marB="613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23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Remote Management</a:t>
                      </a:r>
                    </a:p>
                  </a:txBody>
                  <a:tcPr marL="99748" marR="99748" marT="61384" marB="613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 Ethernet port (ILOM)</a:t>
                      </a:r>
                    </a:p>
                  </a:txBody>
                  <a:tcPr marL="99748" marR="99748" marT="61384" marB="613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6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Power Supplies</a:t>
                      </a:r>
                    </a:p>
                  </a:txBody>
                  <a:tcPr marL="99748" marR="99748" marT="61384" marB="613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Redundant Hot-Swappable power supplies and fans</a:t>
                      </a:r>
                    </a:p>
                  </a:txBody>
                  <a:tcPr marL="99748" marR="99748" marT="61384" marB="613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Massive Spatial Data Ingest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With</a:t>
            </a:r>
            <a:r>
              <a:rPr lang="en-US" dirty="0" smtClean="0"/>
              <a:t> a Staging Table</a:t>
            </a:r>
          </a:p>
        </p:txBody>
      </p:sp>
      <p:sp>
        <p:nvSpPr>
          <p:cNvPr id="1116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Major benefits are performance and manageability of very large data sets</a:t>
            </a:r>
          </a:p>
          <a:p>
            <a:r>
              <a:rPr lang="en-US" dirty="0" smtClean="0"/>
              <a:t>Example requirement:</a:t>
            </a:r>
          </a:p>
          <a:p>
            <a:pPr lvl="1"/>
            <a:r>
              <a:rPr lang="en-US" dirty="0" smtClean="0"/>
              <a:t>Ingest and maintain 2 days of weather data online</a:t>
            </a:r>
          </a:p>
          <a:p>
            <a:pPr lvl="1"/>
            <a:r>
              <a:rPr lang="en-US" dirty="0" smtClean="0"/>
              <a:t>270,000 new samples every 30 seconds</a:t>
            </a:r>
          </a:p>
          <a:p>
            <a:r>
              <a:rPr lang="en-US" dirty="0" smtClean="0"/>
              <a:t>Implemented with:</a:t>
            </a:r>
          </a:p>
          <a:p>
            <a:pPr lvl="1"/>
            <a:r>
              <a:rPr lang="en-US" dirty="0" smtClean="0"/>
              <a:t>30-second partitions (5760 partitions over 2 days)</a:t>
            </a:r>
          </a:p>
          <a:p>
            <a:pPr lvl="1"/>
            <a:r>
              <a:rPr lang="en-US" dirty="0" smtClean="0"/>
              <a:t>New partitions rolled on, older partitions rolled off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Massive Spatial Data Ingest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With</a:t>
            </a:r>
            <a:r>
              <a:rPr lang="en-US" dirty="0" smtClean="0"/>
              <a:t> a Staging Table</a:t>
            </a:r>
          </a:p>
        </p:txBody>
      </p:sp>
      <p:sp>
        <p:nvSpPr>
          <p:cNvPr id="1157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data into a staging table without any indexes.</a:t>
            </a:r>
          </a:p>
          <a:p>
            <a:r>
              <a:rPr lang="en-US" dirty="0" smtClean="0"/>
              <a:t>Create all indexes (spatial index too) on the staging table</a:t>
            </a:r>
          </a:p>
          <a:p>
            <a:r>
              <a:rPr lang="en-US" dirty="0" smtClean="0"/>
              <a:t>Partition P1 is an empty leading partition</a:t>
            </a:r>
          </a:p>
          <a:p>
            <a:r>
              <a:rPr lang="en-US" dirty="0" smtClean="0"/>
              <a:t>Swap partition P1 with the staging table</a:t>
            </a:r>
          </a:p>
          <a:p>
            <a:r>
              <a:rPr lang="en-US" dirty="0" smtClean="0"/>
              <a:t>Update partitioned table with new weather data in a fraction of a second.</a:t>
            </a:r>
          </a:p>
          <a:p>
            <a:r>
              <a:rPr lang="en-US" dirty="0" smtClean="0"/>
              <a:t>No need to maintain an index on INSERT !!!!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4528" y="4640037"/>
            <a:ext cx="8232915" cy="1093219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ALTER TABLE </a:t>
            </a:r>
            <a:r>
              <a:rPr lang="en-US" sz="1600" dirty="0" err="1" smtClean="0">
                <a:latin typeface="Lucida Console" pitchFamily="49" charset="0"/>
                <a:ea typeface="+mn-ea"/>
                <a:cs typeface="Times New Roman" charset="0"/>
              </a:rPr>
              <a:t>weather_data_part</a:t>
            </a: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 </a:t>
            </a:r>
          </a:p>
          <a:p>
            <a:pPr eaLnBrk="0" hangingPunct="0">
              <a:defRPr/>
            </a:pPr>
            <a:r>
              <a:rPr lang="en-US" sz="1600" dirty="0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EXCHANGE PARTITION p1 WITH TABLE </a:t>
            </a:r>
            <a:r>
              <a:rPr lang="en-US" sz="1600" dirty="0" err="1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weather_data_batch</a:t>
            </a:r>
            <a:endParaRPr lang="en-US" sz="1600" dirty="0" smtClean="0">
              <a:solidFill>
                <a:srgbClr val="FF0000"/>
              </a:solidFill>
              <a:latin typeface="Lucida Console" pitchFamily="49" charset="0"/>
              <a:ea typeface="+mn-ea"/>
              <a:cs typeface="Times New Roman" charset="0"/>
            </a:endParaRPr>
          </a:p>
          <a:p>
            <a:pPr eaLnBrk="0" hangingPunct="0">
              <a:defRPr/>
            </a:pP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INCLUDING INDEXES</a:t>
            </a:r>
          </a:p>
          <a:p>
            <a:pPr eaLnBrk="0" hangingPunct="0">
              <a:defRPr/>
            </a:pP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WITHOUT VALIDATION;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Massive Spatial Data Ingest</a:t>
            </a:r>
            <a:br>
              <a:rPr lang="en-US" dirty="0" smtClean="0">
                <a:latin typeface="Arial" charset="0"/>
                <a:ea typeface="ＭＳ Ｐゴシック" pitchFamily="34" charset="-128"/>
              </a:rPr>
            </a:br>
            <a:r>
              <a:rPr lang="en-US" dirty="0" smtClean="0">
                <a:solidFill>
                  <a:srgbClr val="FF0000"/>
                </a:solidFill>
                <a:latin typeface="Arial" charset="0"/>
                <a:ea typeface="ＭＳ Ｐゴシック" pitchFamily="34" charset="-128"/>
              </a:rPr>
              <a:t>Without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 a Staging Table</a:t>
            </a:r>
          </a:p>
        </p:txBody>
      </p:sp>
      <p:sp>
        <p:nvSpPr>
          <p:cNvPr id="1177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Spatial data must be inserted and committed immediately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No time for a staging table.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If possible, don’t commit after every insert.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If possible, perform batch inserts. </a:t>
            </a:r>
          </a:p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Set </a:t>
            </a:r>
            <a:r>
              <a:rPr lang="en-US" dirty="0" smtClean="0"/>
              <a:t>SDO_DML_BATCH_SIZE</a:t>
            </a:r>
            <a:r>
              <a:rPr lang="en-US" b="1" dirty="0" smtClean="0">
                <a:latin typeface="Arial" charset="0"/>
                <a:ea typeface="ＭＳ Ｐゴシック" pitchFamily="34" charset="-128"/>
              </a:rPr>
              <a:t> </a:t>
            </a:r>
            <a:r>
              <a:rPr lang="en-US" dirty="0" smtClean="0">
                <a:latin typeface="Arial" charset="0"/>
                <a:ea typeface="ＭＳ Ｐゴシック" pitchFamily="34" charset="-128"/>
              </a:rPr>
              <a:t>=15000 when you create the spatial index. </a:t>
            </a:r>
          </a:p>
          <a:p>
            <a:pPr marL="871505" lvl="1" indent="-335194"/>
            <a:r>
              <a:rPr lang="en-US" dirty="0" smtClean="0">
                <a:latin typeface="Arial" charset="0"/>
                <a:ea typeface="ＭＳ Ｐゴシック" pitchFamily="34" charset="-128"/>
              </a:rPr>
              <a:t>PL/SQL - FORALL BULK INSERTS</a:t>
            </a:r>
          </a:p>
          <a:p>
            <a:pPr marL="871505" lvl="1" indent="-335194"/>
            <a:r>
              <a:rPr lang="en-US" dirty="0" smtClean="0">
                <a:latin typeface="Arial" charset="0"/>
                <a:ea typeface="ＭＳ Ｐゴシック" pitchFamily="34" charset="-128"/>
              </a:rPr>
              <a:t>Java - JDBC UPDATE BATCHING </a:t>
            </a:r>
          </a:p>
          <a:p>
            <a:pPr marL="871505" lvl="1" indent="-335194"/>
            <a:r>
              <a:rPr lang="en-US" dirty="0" smtClean="0">
                <a:latin typeface="Arial" charset="0"/>
                <a:ea typeface="ＭＳ Ｐゴシック" pitchFamily="34" charset="-128"/>
              </a:rPr>
              <a:t>C – Array inserts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Massive Spatial Data Ingest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Without</a:t>
            </a:r>
            <a:r>
              <a:rPr lang="en-US" dirty="0" smtClean="0"/>
              <a:t> a Staging Table</a:t>
            </a:r>
          </a:p>
        </p:txBody>
      </p:sp>
      <p:sp>
        <p:nvSpPr>
          <p:cNvPr id="1198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Misconception: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Only true if connections in pool write to different spatial indexes.</a:t>
            </a:r>
          </a:p>
          <a:p>
            <a:r>
              <a:rPr lang="en-US" dirty="0" smtClean="0"/>
              <a:t>For high ingest rates, even two connections writing to the same spatial index can adversely affect spatial index ingest performance due to index contention!</a:t>
            </a:r>
          </a:p>
          <a:p>
            <a:r>
              <a:rPr lang="en-US" dirty="0" smtClean="0"/>
              <a:t>Use multiple indexes (= multiple partitions)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280592" y="2228671"/>
            <a:ext cx="7272808" cy="1200329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"Increasing the number of connections in a pool, and the number of threads performing inserts will increase spatial data insert throughput”</a:t>
            </a:r>
            <a:endParaRPr lang="en-US" sz="2400" i="1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Massive Spatial Data Ingest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Without</a:t>
            </a:r>
            <a:r>
              <a:rPr lang="en-US" dirty="0" smtClean="0"/>
              <a:t> a Staging Table</a:t>
            </a:r>
          </a:p>
        </p:txBody>
      </p:sp>
      <p:sp>
        <p:nvSpPr>
          <p:cNvPr id="1239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Simple solution:</a:t>
            </a:r>
          </a:p>
          <a:p>
            <a:r>
              <a:rPr lang="en-US" dirty="0" smtClean="0"/>
              <a:t>Stream all writes to one connection in the pool.</a:t>
            </a:r>
          </a:p>
          <a:p>
            <a:pPr lvl="1"/>
            <a:r>
              <a:rPr lang="en-US" dirty="0" smtClean="0"/>
              <a:t>One connection for writes</a:t>
            </a:r>
          </a:p>
          <a:p>
            <a:pPr lvl="1"/>
            <a:r>
              <a:rPr lang="en-US" dirty="0" smtClean="0"/>
              <a:t>Many connections for reads</a:t>
            </a:r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b="1" dirty="0" smtClean="0"/>
              <a:t>Better solution:</a:t>
            </a:r>
          </a:p>
          <a:p>
            <a:r>
              <a:rPr lang="en-US" dirty="0" smtClean="0"/>
              <a:t>Use multiple connections in a connection pool</a:t>
            </a:r>
          </a:p>
          <a:p>
            <a:r>
              <a:rPr lang="en-US" dirty="0" smtClean="0"/>
              <a:t>Dedicate each connection to one spatial index (= one partition)</a:t>
            </a:r>
          </a:p>
          <a:p>
            <a:r>
              <a:rPr lang="en-US" dirty="0" smtClean="0"/>
              <a:t>This eliminates all spatial index contention.</a:t>
            </a:r>
          </a:p>
          <a:p>
            <a:endParaRPr lang="en-US" dirty="0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Massive Data Ingestion</a:t>
            </a:r>
            <a:br>
              <a:rPr lang="en-US" dirty="0" smtClean="0"/>
            </a:br>
            <a:r>
              <a:rPr lang="en-US" dirty="0" smtClean="0"/>
              <a:t>Divide and Conquer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300" dirty="0" smtClean="0"/>
              <a:t>Each insertion process writes to a separate partition</a:t>
            </a:r>
          </a:p>
          <a:p>
            <a:r>
              <a:rPr lang="en-US" sz="2300" dirty="0" smtClean="0"/>
              <a:t>Partition table by time and process id (composite partition key)</a:t>
            </a:r>
          </a:p>
          <a:p>
            <a:pPr lvl="1"/>
            <a:r>
              <a:rPr lang="en-US" sz="2100" dirty="0" smtClean="0"/>
              <a:t>Assign process id’s to Java pool connections</a:t>
            </a:r>
          </a:p>
          <a:p>
            <a:pPr lvl="1"/>
            <a:r>
              <a:rPr lang="en-US" sz="2100" dirty="0" smtClean="0"/>
              <a:t>Each connection only writes to the partition with the same process id </a:t>
            </a:r>
          </a:p>
          <a:p>
            <a:r>
              <a:rPr lang="en-US" sz="2300" dirty="0" smtClean="0"/>
              <a:t>Eliminates index contention</a:t>
            </a:r>
          </a:p>
          <a:p>
            <a:r>
              <a:rPr lang="en-US" sz="2300" dirty="0" smtClean="0"/>
              <a:t>Partitioning is transparent to application developer. </a:t>
            </a:r>
          </a:p>
          <a:p>
            <a:r>
              <a:rPr lang="en-US" sz="2300" dirty="0" smtClean="0"/>
              <a:t>Queries are written against one table, </a:t>
            </a:r>
          </a:p>
          <a:p>
            <a:r>
              <a:rPr lang="en-US" sz="2300" dirty="0" smtClean="0"/>
              <a:t>Oracle manages which partitions to search.  </a:t>
            </a:r>
          </a:p>
          <a:p>
            <a:endParaRPr lang="en-US" sz="230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Massive Data Ingestion</a:t>
            </a:r>
            <a:br>
              <a:rPr lang="en-US" smtClean="0"/>
            </a:br>
            <a:r>
              <a:rPr lang="en-US" smtClean="0"/>
              <a:t>Using a Partitioned Table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 by hour (or minute, or 15 minutes)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6536" y="2132856"/>
            <a:ext cx="8232915" cy="380165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CREATE TABLE </a:t>
            </a:r>
            <a:r>
              <a:rPr lang="en-US" sz="1600" dirty="0" err="1" smtClean="0">
                <a:latin typeface="Lucida Console" pitchFamily="49" charset="0"/>
                <a:ea typeface="+mn-ea"/>
                <a:cs typeface="Times New Roman" charset="0"/>
              </a:rPr>
              <a:t>composite_example</a:t>
            </a: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 (</a:t>
            </a:r>
            <a:b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</a:b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  t              timestamp, </a:t>
            </a:r>
            <a:b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</a:b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  </a:t>
            </a:r>
            <a:r>
              <a:rPr lang="en-US" sz="1600" dirty="0" err="1" smtClean="0">
                <a:latin typeface="Lucida Console" pitchFamily="49" charset="0"/>
                <a:ea typeface="+mn-ea"/>
                <a:cs typeface="Times New Roman" charset="0"/>
              </a:rPr>
              <a:t>process_id</a:t>
            </a: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     number, </a:t>
            </a:r>
            <a:b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</a:b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  </a:t>
            </a:r>
            <a:r>
              <a:rPr lang="en-US" sz="1600" dirty="0" err="1" smtClean="0">
                <a:latin typeface="Lucida Console" pitchFamily="49" charset="0"/>
                <a:ea typeface="+mn-ea"/>
                <a:cs typeface="Times New Roman" charset="0"/>
              </a:rPr>
              <a:t>geom</a:t>
            </a: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           </a:t>
            </a:r>
            <a:r>
              <a:rPr lang="en-US" sz="1600" dirty="0" err="1" smtClean="0">
                <a:latin typeface="Lucida Console" pitchFamily="49" charset="0"/>
                <a:ea typeface="+mn-ea"/>
                <a:cs typeface="Times New Roman" charset="0"/>
              </a:rPr>
              <a:t>sdo_geometry</a:t>
            </a: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, </a:t>
            </a:r>
            <a:b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</a:b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  </a:t>
            </a:r>
            <a:r>
              <a:rPr lang="en-US" sz="1600" dirty="0" err="1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hour_partition</a:t>
            </a:r>
            <a:r>
              <a:rPr lang="en-US" sz="1600" dirty="0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 as (</a:t>
            </a:r>
            <a:r>
              <a:rPr lang="en-US" sz="1600" dirty="0" err="1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substr</a:t>
            </a:r>
            <a:r>
              <a:rPr lang="en-US" sz="1600" dirty="0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(t,1,12)) </a:t>
            </a:r>
          </a:p>
          <a:p>
            <a:pPr eaLnBrk="0" hangingPunct="0">
              <a:defRPr/>
            </a:pP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) </a:t>
            </a:r>
            <a:b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</a:br>
            <a:r>
              <a:rPr lang="en-US" sz="1600" dirty="0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PARTITION BY RANGE (</a:t>
            </a:r>
            <a:r>
              <a:rPr lang="en-US" sz="1600" dirty="0" err="1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hour_partition</a:t>
            </a:r>
            <a:r>
              <a:rPr lang="en-US" sz="1600" dirty="0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, </a:t>
            </a:r>
            <a:r>
              <a:rPr lang="en-US" sz="1600" dirty="0" err="1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process_id</a:t>
            </a:r>
            <a:r>
              <a:rPr lang="en-US" sz="1600" dirty="0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) </a:t>
            </a: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(</a:t>
            </a:r>
            <a:b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</a:b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  PARTITION DAY1_H5_1  VALUES LESS THAN ('30-NOV-10 05',2), </a:t>
            </a:r>
            <a:b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</a:b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  PARTITION DAY1_H5_2  VALUES LESS THAN ('30-NOV-10 05',3), </a:t>
            </a:r>
            <a:b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</a:b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  PARTITION DAY1_H5_3  VALUES LESS THAN ('30-NOV-10 05',4), </a:t>
            </a:r>
            <a:b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</a:b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  PARTITION DAY1_H6_1  VALUES LESS THAN ('30-NOV-10 06',2), </a:t>
            </a:r>
            <a:b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</a:b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  PARTITION DAY1_H6_2  VALUES LESS THAN ('30-NOV-10 06',3), </a:t>
            </a:r>
            <a:b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</a:b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  PARTITION DAY1_H6_3  VALUES LESS THAN ('30-NOV-10 06',4), </a:t>
            </a:r>
            <a:b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</a:b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  PARTITION REST       VALUES LESS THAN (MAXVALUE,MAXVALUE)</a:t>
            </a:r>
          </a:p>
          <a:p>
            <a:pPr eaLnBrk="0" hangingPunct="0">
              <a:defRPr/>
            </a:pP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);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Massive Data Ingestion</a:t>
            </a:r>
            <a:br>
              <a:rPr lang="en-US" dirty="0" smtClean="0"/>
            </a:br>
            <a:r>
              <a:rPr lang="en-US" dirty="0" smtClean="0"/>
              <a:t>Batch Updating 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50179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Batch inserts are critical for performance:</a:t>
            </a:r>
          </a:p>
          <a:p>
            <a:pPr lvl="1"/>
            <a:r>
              <a:rPr lang="en-US" dirty="0" smtClean="0"/>
              <a:t>“FORALL” bulk inserts (if PL/SQL) …</a:t>
            </a:r>
          </a:p>
          <a:p>
            <a:pPr lvl="1"/>
            <a:r>
              <a:rPr lang="en-US" dirty="0" smtClean="0"/>
              <a:t>JDBC Update Batching (if Java)</a:t>
            </a:r>
          </a:p>
          <a:p>
            <a:r>
              <a:rPr lang="en-US" dirty="0" smtClean="0"/>
              <a:t>Set SDO_DML_BATCH_SIZE = 15000 (this really helps)</a:t>
            </a:r>
          </a:p>
          <a:p>
            <a:pPr lvl="1"/>
            <a:r>
              <a:rPr lang="en-US" dirty="0" smtClean="0"/>
              <a:t>Benchmark commits every 15000 inserts</a:t>
            </a:r>
          </a:p>
          <a:p>
            <a:r>
              <a:rPr lang="en-US" dirty="0" smtClean="0"/>
              <a:t>Commit after inserting a number of objects (&gt;= SDO_DML_BATCH_SIZE)</a:t>
            </a:r>
          </a:p>
          <a:p>
            <a:endParaRPr lang="en-US" dirty="0" smtClean="0"/>
          </a:p>
          <a:p>
            <a:r>
              <a:rPr lang="en-US" dirty="0" smtClean="0"/>
              <a:t>Reduces the overhead from each insert</a:t>
            </a:r>
          </a:p>
          <a:p>
            <a:r>
              <a:rPr lang="en-US" dirty="0" smtClean="0"/>
              <a:t>Improves index quality</a:t>
            </a:r>
          </a:p>
          <a:p>
            <a:r>
              <a:rPr lang="en-US" dirty="0" smtClean="0"/>
              <a:t>Reduces redo and undo logging </a:t>
            </a:r>
          </a:p>
          <a:p>
            <a:endParaRPr lang="en-US" dirty="0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Massive Data Ingestion Benchmark</a:t>
            </a:r>
            <a:br>
              <a:rPr lang="en-US" dirty="0" smtClean="0"/>
            </a:br>
            <a:r>
              <a:rPr lang="en-US" dirty="0" smtClean="0"/>
              <a:t>Results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b="1" dirty="0" smtClean="0"/>
              <a:t>Parallel Degree: </a:t>
            </a:r>
            <a:r>
              <a:rPr lang="en-US" sz="2400" dirty="0" smtClean="0"/>
              <a:t>how many processes are running in parallel</a:t>
            </a:r>
          </a:p>
          <a:p>
            <a:pPr lvl="1"/>
            <a:r>
              <a:rPr lang="en-US" sz="2000" dirty="0" smtClean="0"/>
              <a:t>8x2 means 16 processes, 8 running on node 1 and 8 on node 2</a:t>
            </a:r>
          </a:p>
          <a:p>
            <a:r>
              <a:rPr lang="en-US" sz="2400" b="1" dirty="0" smtClean="0"/>
              <a:t>Inserts/Sec: </a:t>
            </a:r>
            <a:r>
              <a:rPr lang="en-US" sz="2400" dirty="0" smtClean="0"/>
              <a:t>how many rows are inserted every second by all processes</a:t>
            </a:r>
          </a:p>
          <a:p>
            <a:pPr lvl="1"/>
            <a:r>
              <a:rPr lang="en-US" sz="2000" dirty="0" smtClean="0"/>
              <a:t>1m/15k means each process inserts 1,000,000 rows and commits every 15000 rows.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385048" y="1412776"/>
          <a:ext cx="4248472" cy="36677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5560"/>
                <a:gridCol w="1550744"/>
                <a:gridCol w="1512168"/>
              </a:tblGrid>
              <a:tr h="690880"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Parallel Degree</a:t>
                      </a:r>
                    </a:p>
                  </a:txBody>
                  <a:tcPr marL="99060" marR="9906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Inserts/Sec</a:t>
                      </a:r>
                    </a:p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(100k/15k)</a:t>
                      </a:r>
                    </a:p>
                  </a:txBody>
                  <a:tcPr marL="99060" marR="9906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Inserts/Sec</a:t>
                      </a:r>
                    </a:p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(1m/15k)</a:t>
                      </a:r>
                    </a:p>
                  </a:txBody>
                  <a:tcPr marL="99060" marR="9906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3 901,92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3 701,10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7 646,74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7 352,68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8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30 757,95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28 870,05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12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44 843,68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41 557,92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8x2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59 547,36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50 237,07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</a:tr>
              <a:tr h="494453"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12x2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84 309,38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571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66 123,57</a:t>
                      </a:r>
                    </a:p>
                  </a:txBody>
                  <a:tcPr marL="99060" marR="99060" marT="60960" marB="6096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07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Massive Data Ingestion Benchmark</a:t>
            </a:r>
          </a:p>
        </p:txBody>
      </p:sp>
      <p:sp>
        <p:nvSpPr>
          <p:cNvPr id="110" name="Content Placeholder 10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52227" name="Rectangle 3098"/>
          <p:cNvSpPr>
            <a:spLocks noChangeArrowheads="1"/>
          </p:cNvSpPr>
          <p:nvPr/>
        </p:nvSpPr>
        <p:spPr bwMode="auto">
          <a:xfrm>
            <a:off x="3150739" y="1305422"/>
            <a:ext cx="4094823" cy="37634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28" name="Line 3099"/>
          <p:cNvSpPr>
            <a:spLocks noChangeShapeType="1"/>
          </p:cNvSpPr>
          <p:nvPr/>
        </p:nvSpPr>
        <p:spPr bwMode="auto">
          <a:xfrm>
            <a:off x="3150739" y="4649755"/>
            <a:ext cx="4094823" cy="2116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29" name="Line 3100"/>
          <p:cNvSpPr>
            <a:spLocks noChangeShapeType="1"/>
          </p:cNvSpPr>
          <p:nvPr/>
        </p:nvSpPr>
        <p:spPr bwMode="auto">
          <a:xfrm>
            <a:off x="3150739" y="4230655"/>
            <a:ext cx="4094823" cy="2116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30" name="Line 3101"/>
          <p:cNvSpPr>
            <a:spLocks noChangeShapeType="1"/>
          </p:cNvSpPr>
          <p:nvPr/>
        </p:nvSpPr>
        <p:spPr bwMode="auto">
          <a:xfrm>
            <a:off x="3150739" y="3811555"/>
            <a:ext cx="4094823" cy="2116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31" name="Line 3102"/>
          <p:cNvSpPr>
            <a:spLocks noChangeShapeType="1"/>
          </p:cNvSpPr>
          <p:nvPr/>
        </p:nvSpPr>
        <p:spPr bwMode="auto">
          <a:xfrm>
            <a:off x="3150739" y="3392455"/>
            <a:ext cx="4094823" cy="2116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32" name="Line 3103"/>
          <p:cNvSpPr>
            <a:spLocks noChangeShapeType="1"/>
          </p:cNvSpPr>
          <p:nvPr/>
        </p:nvSpPr>
        <p:spPr bwMode="auto">
          <a:xfrm>
            <a:off x="3150739" y="2981822"/>
            <a:ext cx="4094823" cy="2116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33" name="Line 3104"/>
          <p:cNvSpPr>
            <a:spLocks noChangeShapeType="1"/>
          </p:cNvSpPr>
          <p:nvPr/>
        </p:nvSpPr>
        <p:spPr bwMode="auto">
          <a:xfrm>
            <a:off x="3150739" y="2562722"/>
            <a:ext cx="4094823" cy="2116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34" name="Line 3105"/>
          <p:cNvSpPr>
            <a:spLocks noChangeShapeType="1"/>
          </p:cNvSpPr>
          <p:nvPr/>
        </p:nvSpPr>
        <p:spPr bwMode="auto">
          <a:xfrm>
            <a:off x="3150739" y="2143622"/>
            <a:ext cx="4094823" cy="2116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35" name="Line 3106"/>
          <p:cNvSpPr>
            <a:spLocks noChangeShapeType="1"/>
          </p:cNvSpPr>
          <p:nvPr/>
        </p:nvSpPr>
        <p:spPr bwMode="auto">
          <a:xfrm>
            <a:off x="3150739" y="1724522"/>
            <a:ext cx="4094823" cy="2116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36" name="Line 3107"/>
          <p:cNvSpPr>
            <a:spLocks noChangeShapeType="1"/>
          </p:cNvSpPr>
          <p:nvPr/>
        </p:nvSpPr>
        <p:spPr bwMode="auto">
          <a:xfrm>
            <a:off x="3150739" y="1305422"/>
            <a:ext cx="4094823" cy="2116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56068" name="Line 3108"/>
          <p:cNvSpPr>
            <a:spLocks noChangeShapeType="1"/>
          </p:cNvSpPr>
          <p:nvPr/>
        </p:nvSpPr>
        <p:spPr bwMode="auto">
          <a:xfrm>
            <a:off x="3150739" y="1313889"/>
            <a:ext cx="1719" cy="3763433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pPr>
              <a:defRPr/>
            </a:pPr>
            <a:endParaRPr lang="en-US" sz="1200" dirty="0"/>
          </a:p>
        </p:txBody>
      </p:sp>
      <p:sp>
        <p:nvSpPr>
          <p:cNvPr id="556070" name="Line 3110"/>
          <p:cNvSpPr>
            <a:spLocks noChangeShapeType="1"/>
          </p:cNvSpPr>
          <p:nvPr/>
        </p:nvSpPr>
        <p:spPr bwMode="auto">
          <a:xfrm>
            <a:off x="2956402" y="4649755"/>
            <a:ext cx="30956" cy="2116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pPr>
              <a:defRPr/>
            </a:pPr>
            <a:endParaRPr lang="en-US" sz="1200" dirty="0"/>
          </a:p>
        </p:txBody>
      </p:sp>
      <p:sp>
        <p:nvSpPr>
          <p:cNvPr id="556071" name="Line 3111"/>
          <p:cNvSpPr>
            <a:spLocks noChangeShapeType="1"/>
          </p:cNvSpPr>
          <p:nvPr/>
        </p:nvSpPr>
        <p:spPr bwMode="auto">
          <a:xfrm>
            <a:off x="2956402" y="4230655"/>
            <a:ext cx="30956" cy="2116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pPr>
              <a:defRPr/>
            </a:pPr>
            <a:endParaRPr lang="en-US" sz="1200" dirty="0"/>
          </a:p>
        </p:txBody>
      </p:sp>
      <p:sp>
        <p:nvSpPr>
          <p:cNvPr id="556072" name="Line 3112"/>
          <p:cNvSpPr>
            <a:spLocks noChangeShapeType="1"/>
          </p:cNvSpPr>
          <p:nvPr/>
        </p:nvSpPr>
        <p:spPr bwMode="auto">
          <a:xfrm>
            <a:off x="2956402" y="3811555"/>
            <a:ext cx="30956" cy="2116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pPr>
              <a:defRPr/>
            </a:pPr>
            <a:endParaRPr lang="en-US" sz="1200" dirty="0"/>
          </a:p>
        </p:txBody>
      </p:sp>
      <p:sp>
        <p:nvSpPr>
          <p:cNvPr id="556073" name="Line 3113"/>
          <p:cNvSpPr>
            <a:spLocks noChangeShapeType="1"/>
          </p:cNvSpPr>
          <p:nvPr/>
        </p:nvSpPr>
        <p:spPr bwMode="auto">
          <a:xfrm>
            <a:off x="2956402" y="3392455"/>
            <a:ext cx="30956" cy="2116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pPr>
              <a:defRPr/>
            </a:pPr>
            <a:endParaRPr lang="en-US" sz="1200" dirty="0"/>
          </a:p>
        </p:txBody>
      </p:sp>
      <p:sp>
        <p:nvSpPr>
          <p:cNvPr id="556074" name="Line 3114"/>
          <p:cNvSpPr>
            <a:spLocks noChangeShapeType="1"/>
          </p:cNvSpPr>
          <p:nvPr/>
        </p:nvSpPr>
        <p:spPr bwMode="auto">
          <a:xfrm>
            <a:off x="2956402" y="2981822"/>
            <a:ext cx="30956" cy="2116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pPr>
              <a:defRPr/>
            </a:pPr>
            <a:endParaRPr lang="en-US" sz="1200" dirty="0"/>
          </a:p>
        </p:txBody>
      </p:sp>
      <p:sp>
        <p:nvSpPr>
          <p:cNvPr id="556075" name="Line 3115"/>
          <p:cNvSpPr>
            <a:spLocks noChangeShapeType="1"/>
          </p:cNvSpPr>
          <p:nvPr/>
        </p:nvSpPr>
        <p:spPr bwMode="auto">
          <a:xfrm>
            <a:off x="2956402" y="2562722"/>
            <a:ext cx="30956" cy="2116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pPr>
              <a:defRPr/>
            </a:pPr>
            <a:endParaRPr lang="en-US" sz="1200" dirty="0"/>
          </a:p>
        </p:txBody>
      </p:sp>
      <p:sp>
        <p:nvSpPr>
          <p:cNvPr id="556076" name="Line 3116"/>
          <p:cNvSpPr>
            <a:spLocks noChangeShapeType="1"/>
          </p:cNvSpPr>
          <p:nvPr/>
        </p:nvSpPr>
        <p:spPr bwMode="auto">
          <a:xfrm>
            <a:off x="2956402" y="2143622"/>
            <a:ext cx="30956" cy="2116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pPr>
              <a:defRPr/>
            </a:pPr>
            <a:endParaRPr lang="en-US" sz="1200" dirty="0"/>
          </a:p>
        </p:txBody>
      </p:sp>
      <p:sp>
        <p:nvSpPr>
          <p:cNvPr id="556077" name="Line 3117"/>
          <p:cNvSpPr>
            <a:spLocks noChangeShapeType="1"/>
          </p:cNvSpPr>
          <p:nvPr/>
        </p:nvSpPr>
        <p:spPr bwMode="auto">
          <a:xfrm>
            <a:off x="2956402" y="1724522"/>
            <a:ext cx="30956" cy="2116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pPr>
              <a:defRPr/>
            </a:pPr>
            <a:endParaRPr lang="en-US" sz="1200" dirty="0"/>
          </a:p>
        </p:txBody>
      </p:sp>
      <p:sp>
        <p:nvSpPr>
          <p:cNvPr id="556078" name="Line 3118"/>
          <p:cNvSpPr>
            <a:spLocks noChangeShapeType="1"/>
          </p:cNvSpPr>
          <p:nvPr/>
        </p:nvSpPr>
        <p:spPr bwMode="auto">
          <a:xfrm>
            <a:off x="2956402" y="1305422"/>
            <a:ext cx="30956" cy="2116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pPr>
              <a:defRPr/>
            </a:pPr>
            <a:endParaRPr lang="en-US" sz="1200" dirty="0"/>
          </a:p>
        </p:txBody>
      </p:sp>
      <p:sp>
        <p:nvSpPr>
          <p:cNvPr id="52247" name="Line 3119"/>
          <p:cNvSpPr>
            <a:spLocks noChangeShapeType="1"/>
          </p:cNvSpPr>
          <p:nvPr/>
        </p:nvSpPr>
        <p:spPr bwMode="auto">
          <a:xfrm>
            <a:off x="3150739" y="5068855"/>
            <a:ext cx="4094823" cy="2116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48" name="Line 3121"/>
          <p:cNvSpPr>
            <a:spLocks noChangeShapeType="1"/>
          </p:cNvSpPr>
          <p:nvPr/>
        </p:nvSpPr>
        <p:spPr bwMode="auto">
          <a:xfrm flipV="1">
            <a:off x="3831777" y="5068855"/>
            <a:ext cx="1719" cy="38100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49" name="Line 3122"/>
          <p:cNvSpPr>
            <a:spLocks noChangeShapeType="1"/>
          </p:cNvSpPr>
          <p:nvPr/>
        </p:nvSpPr>
        <p:spPr bwMode="auto">
          <a:xfrm flipV="1">
            <a:off x="4512814" y="5068855"/>
            <a:ext cx="1719" cy="38100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50" name="Line 3123"/>
          <p:cNvSpPr>
            <a:spLocks noChangeShapeType="1"/>
          </p:cNvSpPr>
          <p:nvPr/>
        </p:nvSpPr>
        <p:spPr bwMode="auto">
          <a:xfrm flipV="1">
            <a:off x="5202450" y="5068855"/>
            <a:ext cx="1720" cy="38100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51" name="Line 3124"/>
          <p:cNvSpPr>
            <a:spLocks noChangeShapeType="1"/>
          </p:cNvSpPr>
          <p:nvPr/>
        </p:nvSpPr>
        <p:spPr bwMode="auto">
          <a:xfrm flipV="1">
            <a:off x="5883487" y="5068855"/>
            <a:ext cx="1720" cy="38100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52" name="Line 3125"/>
          <p:cNvSpPr>
            <a:spLocks noChangeShapeType="1"/>
          </p:cNvSpPr>
          <p:nvPr/>
        </p:nvSpPr>
        <p:spPr bwMode="auto">
          <a:xfrm flipV="1">
            <a:off x="6564525" y="5068855"/>
            <a:ext cx="1720" cy="38100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53" name="Line 3126"/>
          <p:cNvSpPr>
            <a:spLocks noChangeShapeType="1"/>
          </p:cNvSpPr>
          <p:nvPr/>
        </p:nvSpPr>
        <p:spPr bwMode="auto">
          <a:xfrm flipV="1">
            <a:off x="7245562" y="5068855"/>
            <a:ext cx="1720" cy="38100"/>
          </a:xfrm>
          <a:prstGeom prst="line">
            <a:avLst/>
          </a:prstGeom>
          <a:noFill/>
          <a:ln w="0">
            <a:solidFill>
              <a:srgbClr val="80808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54" name="Line 3127"/>
          <p:cNvSpPr>
            <a:spLocks noChangeShapeType="1"/>
          </p:cNvSpPr>
          <p:nvPr/>
        </p:nvSpPr>
        <p:spPr bwMode="auto">
          <a:xfrm flipV="1">
            <a:off x="3491257" y="4745004"/>
            <a:ext cx="681038" cy="160867"/>
          </a:xfrm>
          <a:prstGeom prst="line">
            <a:avLst/>
          </a:prstGeom>
          <a:noFill/>
          <a:ln w="14288">
            <a:solidFill>
              <a:srgbClr val="666699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55" name="Line 3128"/>
          <p:cNvSpPr>
            <a:spLocks noChangeShapeType="1"/>
          </p:cNvSpPr>
          <p:nvPr/>
        </p:nvSpPr>
        <p:spPr bwMode="auto">
          <a:xfrm flipV="1">
            <a:off x="4172295" y="3781921"/>
            <a:ext cx="681038" cy="963083"/>
          </a:xfrm>
          <a:prstGeom prst="line">
            <a:avLst/>
          </a:prstGeom>
          <a:noFill/>
          <a:ln w="14288">
            <a:solidFill>
              <a:srgbClr val="666699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56" name="Line 3129"/>
          <p:cNvSpPr>
            <a:spLocks noChangeShapeType="1"/>
          </p:cNvSpPr>
          <p:nvPr/>
        </p:nvSpPr>
        <p:spPr bwMode="auto">
          <a:xfrm flipV="1">
            <a:off x="4853333" y="3191371"/>
            <a:ext cx="689636" cy="590551"/>
          </a:xfrm>
          <a:prstGeom prst="line">
            <a:avLst/>
          </a:prstGeom>
          <a:noFill/>
          <a:ln w="14288">
            <a:solidFill>
              <a:srgbClr val="666699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57" name="Line 3130"/>
          <p:cNvSpPr>
            <a:spLocks noChangeShapeType="1"/>
          </p:cNvSpPr>
          <p:nvPr/>
        </p:nvSpPr>
        <p:spPr bwMode="auto">
          <a:xfrm flipV="1">
            <a:off x="5542968" y="2581771"/>
            <a:ext cx="681038" cy="609600"/>
          </a:xfrm>
          <a:prstGeom prst="line">
            <a:avLst/>
          </a:prstGeom>
          <a:noFill/>
          <a:ln w="14288">
            <a:solidFill>
              <a:srgbClr val="666699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58" name="Line 3131"/>
          <p:cNvSpPr>
            <a:spLocks noChangeShapeType="1"/>
          </p:cNvSpPr>
          <p:nvPr/>
        </p:nvSpPr>
        <p:spPr bwMode="auto">
          <a:xfrm flipV="1">
            <a:off x="6224005" y="1544605"/>
            <a:ext cx="681038" cy="1037167"/>
          </a:xfrm>
          <a:prstGeom prst="line">
            <a:avLst/>
          </a:prstGeom>
          <a:noFill/>
          <a:ln w="14288">
            <a:solidFill>
              <a:srgbClr val="666699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59" name="Line 3132"/>
          <p:cNvSpPr>
            <a:spLocks noChangeShapeType="1"/>
          </p:cNvSpPr>
          <p:nvPr/>
        </p:nvSpPr>
        <p:spPr bwMode="auto">
          <a:xfrm flipV="1">
            <a:off x="3491257" y="4764055"/>
            <a:ext cx="681038" cy="152400"/>
          </a:xfrm>
          <a:prstGeom prst="line">
            <a:avLst/>
          </a:prstGeom>
          <a:noFill/>
          <a:ln w="14288">
            <a:solidFill>
              <a:srgbClr val="993366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60" name="Line 3133"/>
          <p:cNvSpPr>
            <a:spLocks noChangeShapeType="1"/>
          </p:cNvSpPr>
          <p:nvPr/>
        </p:nvSpPr>
        <p:spPr bwMode="auto">
          <a:xfrm flipV="1">
            <a:off x="4172295" y="3858122"/>
            <a:ext cx="681038" cy="905933"/>
          </a:xfrm>
          <a:prstGeom prst="line">
            <a:avLst/>
          </a:prstGeom>
          <a:noFill/>
          <a:ln w="14288">
            <a:solidFill>
              <a:srgbClr val="993366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61" name="Line 3134"/>
          <p:cNvSpPr>
            <a:spLocks noChangeShapeType="1"/>
          </p:cNvSpPr>
          <p:nvPr/>
        </p:nvSpPr>
        <p:spPr bwMode="auto">
          <a:xfrm flipV="1">
            <a:off x="4853333" y="3335305"/>
            <a:ext cx="689636" cy="522817"/>
          </a:xfrm>
          <a:prstGeom prst="line">
            <a:avLst/>
          </a:prstGeom>
          <a:noFill/>
          <a:ln w="14288">
            <a:solidFill>
              <a:srgbClr val="993366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62" name="Line 3135"/>
          <p:cNvSpPr>
            <a:spLocks noChangeShapeType="1"/>
          </p:cNvSpPr>
          <p:nvPr/>
        </p:nvSpPr>
        <p:spPr bwMode="auto">
          <a:xfrm flipV="1">
            <a:off x="5542968" y="2973355"/>
            <a:ext cx="681038" cy="361949"/>
          </a:xfrm>
          <a:prstGeom prst="line">
            <a:avLst/>
          </a:prstGeom>
          <a:noFill/>
          <a:ln w="14288">
            <a:solidFill>
              <a:srgbClr val="993366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63" name="Line 3136"/>
          <p:cNvSpPr>
            <a:spLocks noChangeShapeType="1"/>
          </p:cNvSpPr>
          <p:nvPr/>
        </p:nvSpPr>
        <p:spPr bwMode="auto">
          <a:xfrm flipV="1">
            <a:off x="6224005" y="2306605"/>
            <a:ext cx="681038" cy="666751"/>
          </a:xfrm>
          <a:prstGeom prst="line">
            <a:avLst/>
          </a:prstGeom>
          <a:noFill/>
          <a:ln w="14288">
            <a:solidFill>
              <a:srgbClr val="993366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64" name="Line 3137"/>
          <p:cNvSpPr>
            <a:spLocks noChangeShapeType="1"/>
          </p:cNvSpPr>
          <p:nvPr/>
        </p:nvSpPr>
        <p:spPr bwMode="auto">
          <a:xfrm flipV="1">
            <a:off x="3491257" y="4783105"/>
            <a:ext cx="681038" cy="141817"/>
          </a:xfrm>
          <a:prstGeom prst="line">
            <a:avLst/>
          </a:prstGeom>
          <a:noFill/>
          <a:ln w="14288">
            <a:solidFill>
              <a:srgbClr val="99CC0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65" name="Line 3138"/>
          <p:cNvSpPr>
            <a:spLocks noChangeShapeType="1"/>
          </p:cNvSpPr>
          <p:nvPr/>
        </p:nvSpPr>
        <p:spPr bwMode="auto">
          <a:xfrm flipV="1">
            <a:off x="4172295" y="3944904"/>
            <a:ext cx="681038" cy="838200"/>
          </a:xfrm>
          <a:prstGeom prst="line">
            <a:avLst/>
          </a:prstGeom>
          <a:noFill/>
          <a:ln w="14288">
            <a:solidFill>
              <a:srgbClr val="99CC0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66" name="Line 3139"/>
          <p:cNvSpPr>
            <a:spLocks noChangeShapeType="1"/>
          </p:cNvSpPr>
          <p:nvPr/>
        </p:nvSpPr>
        <p:spPr bwMode="auto">
          <a:xfrm flipV="1">
            <a:off x="4853333" y="3724771"/>
            <a:ext cx="689636" cy="220133"/>
          </a:xfrm>
          <a:prstGeom prst="line">
            <a:avLst/>
          </a:prstGeom>
          <a:noFill/>
          <a:ln w="14288">
            <a:solidFill>
              <a:srgbClr val="99CC0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67" name="Line 3140"/>
          <p:cNvSpPr>
            <a:spLocks noChangeShapeType="1"/>
          </p:cNvSpPr>
          <p:nvPr/>
        </p:nvSpPr>
        <p:spPr bwMode="auto">
          <a:xfrm flipV="1">
            <a:off x="5542968" y="3125755"/>
            <a:ext cx="681038" cy="599016"/>
          </a:xfrm>
          <a:prstGeom prst="line">
            <a:avLst/>
          </a:prstGeom>
          <a:noFill/>
          <a:ln w="14288">
            <a:solidFill>
              <a:srgbClr val="99CC0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68" name="Line 3141"/>
          <p:cNvSpPr>
            <a:spLocks noChangeShapeType="1"/>
          </p:cNvSpPr>
          <p:nvPr/>
        </p:nvSpPr>
        <p:spPr bwMode="auto">
          <a:xfrm flipV="1">
            <a:off x="6224005" y="2753222"/>
            <a:ext cx="681038" cy="372533"/>
          </a:xfrm>
          <a:prstGeom prst="line">
            <a:avLst/>
          </a:prstGeom>
          <a:noFill/>
          <a:ln w="14288">
            <a:solidFill>
              <a:srgbClr val="99CC0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69" name="Freeform 3142"/>
          <p:cNvSpPr>
            <a:spLocks/>
          </p:cNvSpPr>
          <p:nvPr/>
        </p:nvSpPr>
        <p:spPr bwMode="auto">
          <a:xfrm>
            <a:off x="3453422" y="4859304"/>
            <a:ext cx="77390" cy="95251"/>
          </a:xfrm>
          <a:custGeom>
            <a:avLst/>
            <a:gdLst>
              <a:gd name="T0" fmla="*/ 2147483647 w 45"/>
              <a:gd name="T1" fmla="*/ 0 h 45"/>
              <a:gd name="T2" fmla="*/ 2147483647 w 45"/>
              <a:gd name="T3" fmla="*/ 2147483647 h 45"/>
              <a:gd name="T4" fmla="*/ 2147483647 w 45"/>
              <a:gd name="T5" fmla="*/ 2147483647 h 45"/>
              <a:gd name="T6" fmla="*/ 0 w 45"/>
              <a:gd name="T7" fmla="*/ 2147483647 h 45"/>
              <a:gd name="T8" fmla="*/ 2147483647 w 45"/>
              <a:gd name="T9" fmla="*/ 0 h 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"/>
              <a:gd name="T16" fmla="*/ 0 h 45"/>
              <a:gd name="T17" fmla="*/ 45 w 45"/>
              <a:gd name="T18" fmla="*/ 45 h 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" h="45">
                <a:moveTo>
                  <a:pt x="22" y="0"/>
                </a:moveTo>
                <a:lnTo>
                  <a:pt x="45" y="22"/>
                </a:lnTo>
                <a:lnTo>
                  <a:pt x="22" y="45"/>
                </a:lnTo>
                <a:lnTo>
                  <a:pt x="0" y="22"/>
                </a:lnTo>
                <a:lnTo>
                  <a:pt x="22" y="0"/>
                </a:lnTo>
                <a:close/>
              </a:path>
            </a:pathLst>
          </a:custGeom>
          <a:solidFill>
            <a:srgbClr val="666699"/>
          </a:solidFill>
          <a:ln w="7938">
            <a:solidFill>
              <a:srgbClr val="666699"/>
            </a:solidFill>
            <a:prstDash val="solid"/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70" name="Freeform 3143"/>
          <p:cNvSpPr>
            <a:spLocks/>
          </p:cNvSpPr>
          <p:nvPr/>
        </p:nvSpPr>
        <p:spPr bwMode="auto">
          <a:xfrm>
            <a:off x="4134460" y="4696322"/>
            <a:ext cx="77390" cy="95249"/>
          </a:xfrm>
          <a:custGeom>
            <a:avLst/>
            <a:gdLst>
              <a:gd name="T0" fmla="*/ 2147483647 w 45"/>
              <a:gd name="T1" fmla="*/ 0 h 45"/>
              <a:gd name="T2" fmla="*/ 2147483647 w 45"/>
              <a:gd name="T3" fmla="*/ 2147483647 h 45"/>
              <a:gd name="T4" fmla="*/ 2147483647 w 45"/>
              <a:gd name="T5" fmla="*/ 2147483647 h 45"/>
              <a:gd name="T6" fmla="*/ 0 w 45"/>
              <a:gd name="T7" fmla="*/ 2147483647 h 45"/>
              <a:gd name="T8" fmla="*/ 2147483647 w 45"/>
              <a:gd name="T9" fmla="*/ 0 h 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"/>
              <a:gd name="T16" fmla="*/ 0 h 45"/>
              <a:gd name="T17" fmla="*/ 45 w 45"/>
              <a:gd name="T18" fmla="*/ 45 h 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" h="45">
                <a:moveTo>
                  <a:pt x="22" y="0"/>
                </a:moveTo>
                <a:lnTo>
                  <a:pt x="45" y="23"/>
                </a:lnTo>
                <a:lnTo>
                  <a:pt x="22" y="45"/>
                </a:lnTo>
                <a:lnTo>
                  <a:pt x="0" y="23"/>
                </a:lnTo>
                <a:lnTo>
                  <a:pt x="22" y="0"/>
                </a:lnTo>
                <a:close/>
              </a:path>
            </a:pathLst>
          </a:custGeom>
          <a:solidFill>
            <a:srgbClr val="666699"/>
          </a:solidFill>
          <a:ln w="7938">
            <a:solidFill>
              <a:srgbClr val="666699"/>
            </a:solidFill>
            <a:prstDash val="solid"/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71" name="Freeform 3144"/>
          <p:cNvSpPr>
            <a:spLocks/>
          </p:cNvSpPr>
          <p:nvPr/>
        </p:nvSpPr>
        <p:spPr bwMode="auto">
          <a:xfrm>
            <a:off x="4815497" y="3735356"/>
            <a:ext cx="77390" cy="95249"/>
          </a:xfrm>
          <a:custGeom>
            <a:avLst/>
            <a:gdLst>
              <a:gd name="T0" fmla="*/ 2147483647 w 45"/>
              <a:gd name="T1" fmla="*/ 0 h 45"/>
              <a:gd name="T2" fmla="*/ 2147483647 w 45"/>
              <a:gd name="T3" fmla="*/ 2147483647 h 45"/>
              <a:gd name="T4" fmla="*/ 2147483647 w 45"/>
              <a:gd name="T5" fmla="*/ 2147483647 h 45"/>
              <a:gd name="T6" fmla="*/ 0 w 45"/>
              <a:gd name="T7" fmla="*/ 2147483647 h 45"/>
              <a:gd name="T8" fmla="*/ 2147483647 w 45"/>
              <a:gd name="T9" fmla="*/ 0 h 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"/>
              <a:gd name="T16" fmla="*/ 0 h 45"/>
              <a:gd name="T17" fmla="*/ 45 w 45"/>
              <a:gd name="T18" fmla="*/ 45 h 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" h="45">
                <a:moveTo>
                  <a:pt x="22" y="0"/>
                </a:moveTo>
                <a:lnTo>
                  <a:pt x="45" y="22"/>
                </a:lnTo>
                <a:lnTo>
                  <a:pt x="22" y="45"/>
                </a:lnTo>
                <a:lnTo>
                  <a:pt x="0" y="22"/>
                </a:lnTo>
                <a:lnTo>
                  <a:pt x="22" y="0"/>
                </a:lnTo>
                <a:close/>
              </a:path>
            </a:pathLst>
          </a:custGeom>
          <a:solidFill>
            <a:srgbClr val="666699"/>
          </a:solidFill>
          <a:ln w="7938">
            <a:solidFill>
              <a:srgbClr val="666699"/>
            </a:solidFill>
            <a:prstDash val="solid"/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72" name="Freeform 3145"/>
          <p:cNvSpPr>
            <a:spLocks/>
          </p:cNvSpPr>
          <p:nvPr/>
        </p:nvSpPr>
        <p:spPr bwMode="auto">
          <a:xfrm>
            <a:off x="5503414" y="3144804"/>
            <a:ext cx="77390" cy="95251"/>
          </a:xfrm>
          <a:custGeom>
            <a:avLst/>
            <a:gdLst>
              <a:gd name="T0" fmla="*/ 2147483647 w 45"/>
              <a:gd name="T1" fmla="*/ 0 h 45"/>
              <a:gd name="T2" fmla="*/ 2147483647 w 45"/>
              <a:gd name="T3" fmla="*/ 2147483647 h 45"/>
              <a:gd name="T4" fmla="*/ 2147483647 w 45"/>
              <a:gd name="T5" fmla="*/ 2147483647 h 45"/>
              <a:gd name="T6" fmla="*/ 0 w 45"/>
              <a:gd name="T7" fmla="*/ 2147483647 h 45"/>
              <a:gd name="T8" fmla="*/ 2147483647 w 45"/>
              <a:gd name="T9" fmla="*/ 0 h 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"/>
              <a:gd name="T16" fmla="*/ 0 h 45"/>
              <a:gd name="T17" fmla="*/ 45 w 45"/>
              <a:gd name="T18" fmla="*/ 45 h 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" h="45">
                <a:moveTo>
                  <a:pt x="23" y="0"/>
                </a:moveTo>
                <a:lnTo>
                  <a:pt x="45" y="22"/>
                </a:lnTo>
                <a:lnTo>
                  <a:pt x="23" y="45"/>
                </a:lnTo>
                <a:lnTo>
                  <a:pt x="0" y="22"/>
                </a:lnTo>
                <a:lnTo>
                  <a:pt x="23" y="0"/>
                </a:lnTo>
                <a:close/>
              </a:path>
            </a:pathLst>
          </a:custGeom>
          <a:solidFill>
            <a:srgbClr val="666699"/>
          </a:solidFill>
          <a:ln w="7938">
            <a:solidFill>
              <a:srgbClr val="666699"/>
            </a:solidFill>
            <a:prstDash val="solid"/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73" name="Freeform 3146"/>
          <p:cNvSpPr>
            <a:spLocks/>
          </p:cNvSpPr>
          <p:nvPr/>
        </p:nvSpPr>
        <p:spPr bwMode="auto">
          <a:xfrm>
            <a:off x="6184452" y="2535204"/>
            <a:ext cx="77390" cy="95251"/>
          </a:xfrm>
          <a:custGeom>
            <a:avLst/>
            <a:gdLst>
              <a:gd name="T0" fmla="*/ 2147483647 w 45"/>
              <a:gd name="T1" fmla="*/ 0 h 45"/>
              <a:gd name="T2" fmla="*/ 2147483647 w 45"/>
              <a:gd name="T3" fmla="*/ 2147483647 h 45"/>
              <a:gd name="T4" fmla="*/ 2147483647 w 45"/>
              <a:gd name="T5" fmla="*/ 2147483647 h 45"/>
              <a:gd name="T6" fmla="*/ 0 w 45"/>
              <a:gd name="T7" fmla="*/ 2147483647 h 45"/>
              <a:gd name="T8" fmla="*/ 2147483647 w 45"/>
              <a:gd name="T9" fmla="*/ 0 h 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"/>
              <a:gd name="T16" fmla="*/ 0 h 45"/>
              <a:gd name="T17" fmla="*/ 45 w 45"/>
              <a:gd name="T18" fmla="*/ 45 h 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" h="45">
                <a:moveTo>
                  <a:pt x="23" y="0"/>
                </a:moveTo>
                <a:lnTo>
                  <a:pt x="45" y="22"/>
                </a:lnTo>
                <a:lnTo>
                  <a:pt x="23" y="45"/>
                </a:lnTo>
                <a:lnTo>
                  <a:pt x="0" y="22"/>
                </a:lnTo>
                <a:lnTo>
                  <a:pt x="23" y="0"/>
                </a:lnTo>
                <a:close/>
              </a:path>
            </a:pathLst>
          </a:custGeom>
          <a:solidFill>
            <a:srgbClr val="666699"/>
          </a:solidFill>
          <a:ln w="7938">
            <a:solidFill>
              <a:srgbClr val="666699"/>
            </a:solidFill>
            <a:prstDash val="solid"/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74" name="Freeform 3147"/>
          <p:cNvSpPr>
            <a:spLocks/>
          </p:cNvSpPr>
          <p:nvPr/>
        </p:nvSpPr>
        <p:spPr bwMode="auto">
          <a:xfrm>
            <a:off x="6865489" y="1495922"/>
            <a:ext cx="77390" cy="95249"/>
          </a:xfrm>
          <a:custGeom>
            <a:avLst/>
            <a:gdLst>
              <a:gd name="T0" fmla="*/ 2147483647 w 45"/>
              <a:gd name="T1" fmla="*/ 0 h 45"/>
              <a:gd name="T2" fmla="*/ 2147483647 w 45"/>
              <a:gd name="T3" fmla="*/ 2147483647 h 45"/>
              <a:gd name="T4" fmla="*/ 2147483647 w 45"/>
              <a:gd name="T5" fmla="*/ 2147483647 h 45"/>
              <a:gd name="T6" fmla="*/ 0 w 45"/>
              <a:gd name="T7" fmla="*/ 2147483647 h 45"/>
              <a:gd name="T8" fmla="*/ 2147483647 w 45"/>
              <a:gd name="T9" fmla="*/ 0 h 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"/>
              <a:gd name="T16" fmla="*/ 0 h 45"/>
              <a:gd name="T17" fmla="*/ 45 w 45"/>
              <a:gd name="T18" fmla="*/ 45 h 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" h="45">
                <a:moveTo>
                  <a:pt x="23" y="0"/>
                </a:moveTo>
                <a:lnTo>
                  <a:pt x="45" y="23"/>
                </a:lnTo>
                <a:lnTo>
                  <a:pt x="23" y="45"/>
                </a:lnTo>
                <a:lnTo>
                  <a:pt x="0" y="23"/>
                </a:lnTo>
                <a:lnTo>
                  <a:pt x="23" y="0"/>
                </a:lnTo>
                <a:close/>
              </a:path>
            </a:pathLst>
          </a:custGeom>
          <a:solidFill>
            <a:srgbClr val="666699"/>
          </a:solidFill>
          <a:ln w="7938">
            <a:solidFill>
              <a:srgbClr val="666699"/>
            </a:solidFill>
            <a:prstDash val="solid"/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75" name="Rectangle 3148"/>
          <p:cNvSpPr>
            <a:spLocks noChangeArrowheads="1"/>
          </p:cNvSpPr>
          <p:nvPr/>
        </p:nvSpPr>
        <p:spPr bwMode="auto">
          <a:xfrm>
            <a:off x="3453422" y="4867771"/>
            <a:ext cx="68792" cy="86784"/>
          </a:xfrm>
          <a:prstGeom prst="rect">
            <a:avLst/>
          </a:prstGeom>
          <a:solidFill>
            <a:srgbClr val="993366"/>
          </a:solidFill>
          <a:ln w="7938">
            <a:solidFill>
              <a:srgbClr val="993366"/>
            </a:solidFill>
            <a:miter lim="800000"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76" name="Rectangle 3149"/>
          <p:cNvSpPr>
            <a:spLocks noChangeArrowheads="1"/>
          </p:cNvSpPr>
          <p:nvPr/>
        </p:nvSpPr>
        <p:spPr bwMode="auto">
          <a:xfrm>
            <a:off x="4134459" y="4715371"/>
            <a:ext cx="68792" cy="86784"/>
          </a:xfrm>
          <a:prstGeom prst="rect">
            <a:avLst/>
          </a:prstGeom>
          <a:solidFill>
            <a:srgbClr val="993366"/>
          </a:solidFill>
          <a:ln w="7938">
            <a:solidFill>
              <a:srgbClr val="993366"/>
            </a:solidFill>
            <a:miter lim="800000"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77" name="Rectangle 3150"/>
          <p:cNvSpPr>
            <a:spLocks noChangeArrowheads="1"/>
          </p:cNvSpPr>
          <p:nvPr/>
        </p:nvSpPr>
        <p:spPr bwMode="auto">
          <a:xfrm>
            <a:off x="4815497" y="3811555"/>
            <a:ext cx="68792" cy="84667"/>
          </a:xfrm>
          <a:prstGeom prst="rect">
            <a:avLst/>
          </a:prstGeom>
          <a:solidFill>
            <a:srgbClr val="993366"/>
          </a:solidFill>
          <a:ln w="7938">
            <a:solidFill>
              <a:srgbClr val="993366"/>
            </a:solidFill>
            <a:miter lim="800000"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78" name="Rectangle 3151"/>
          <p:cNvSpPr>
            <a:spLocks noChangeArrowheads="1"/>
          </p:cNvSpPr>
          <p:nvPr/>
        </p:nvSpPr>
        <p:spPr bwMode="auto">
          <a:xfrm>
            <a:off x="5503414" y="3286622"/>
            <a:ext cx="70511" cy="86783"/>
          </a:xfrm>
          <a:prstGeom prst="rect">
            <a:avLst/>
          </a:prstGeom>
          <a:solidFill>
            <a:srgbClr val="993366"/>
          </a:solidFill>
          <a:ln w="7938">
            <a:solidFill>
              <a:srgbClr val="993366"/>
            </a:solidFill>
            <a:miter lim="800000"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79" name="Rectangle 3152"/>
          <p:cNvSpPr>
            <a:spLocks noChangeArrowheads="1"/>
          </p:cNvSpPr>
          <p:nvPr/>
        </p:nvSpPr>
        <p:spPr bwMode="auto">
          <a:xfrm>
            <a:off x="6184452" y="2924671"/>
            <a:ext cx="70511" cy="86784"/>
          </a:xfrm>
          <a:prstGeom prst="rect">
            <a:avLst/>
          </a:prstGeom>
          <a:solidFill>
            <a:srgbClr val="993366"/>
          </a:solidFill>
          <a:ln w="7938">
            <a:solidFill>
              <a:srgbClr val="993366"/>
            </a:solidFill>
            <a:miter lim="800000"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80" name="Rectangle 3153"/>
          <p:cNvSpPr>
            <a:spLocks noChangeArrowheads="1"/>
          </p:cNvSpPr>
          <p:nvPr/>
        </p:nvSpPr>
        <p:spPr bwMode="auto">
          <a:xfrm>
            <a:off x="6865489" y="2257922"/>
            <a:ext cx="70511" cy="86783"/>
          </a:xfrm>
          <a:prstGeom prst="rect">
            <a:avLst/>
          </a:prstGeom>
          <a:solidFill>
            <a:srgbClr val="993366"/>
          </a:solidFill>
          <a:ln w="7938">
            <a:solidFill>
              <a:srgbClr val="993366"/>
            </a:solidFill>
            <a:miter lim="800000"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81" name="Freeform 3154"/>
          <p:cNvSpPr>
            <a:spLocks/>
          </p:cNvSpPr>
          <p:nvPr/>
        </p:nvSpPr>
        <p:spPr bwMode="auto">
          <a:xfrm>
            <a:off x="3453422" y="4878356"/>
            <a:ext cx="77390" cy="95249"/>
          </a:xfrm>
          <a:custGeom>
            <a:avLst/>
            <a:gdLst>
              <a:gd name="T0" fmla="*/ 2147483647 w 45"/>
              <a:gd name="T1" fmla="*/ 0 h 45"/>
              <a:gd name="T2" fmla="*/ 2147483647 w 45"/>
              <a:gd name="T3" fmla="*/ 2147483647 h 45"/>
              <a:gd name="T4" fmla="*/ 0 w 45"/>
              <a:gd name="T5" fmla="*/ 2147483647 h 45"/>
              <a:gd name="T6" fmla="*/ 2147483647 w 45"/>
              <a:gd name="T7" fmla="*/ 0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5"/>
              <a:gd name="T14" fmla="*/ 45 w 45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5">
                <a:moveTo>
                  <a:pt x="22" y="0"/>
                </a:moveTo>
                <a:lnTo>
                  <a:pt x="45" y="45"/>
                </a:lnTo>
                <a:lnTo>
                  <a:pt x="0" y="45"/>
                </a:lnTo>
                <a:lnTo>
                  <a:pt x="22" y="0"/>
                </a:lnTo>
                <a:close/>
              </a:path>
            </a:pathLst>
          </a:custGeom>
          <a:solidFill>
            <a:srgbClr val="969696"/>
          </a:solidFill>
          <a:ln w="7938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82" name="Freeform 3155"/>
          <p:cNvSpPr>
            <a:spLocks/>
          </p:cNvSpPr>
          <p:nvPr/>
        </p:nvSpPr>
        <p:spPr bwMode="auto">
          <a:xfrm>
            <a:off x="4134460" y="4734422"/>
            <a:ext cx="77390" cy="95249"/>
          </a:xfrm>
          <a:custGeom>
            <a:avLst/>
            <a:gdLst>
              <a:gd name="T0" fmla="*/ 2147483647 w 45"/>
              <a:gd name="T1" fmla="*/ 0 h 45"/>
              <a:gd name="T2" fmla="*/ 2147483647 w 45"/>
              <a:gd name="T3" fmla="*/ 2147483647 h 45"/>
              <a:gd name="T4" fmla="*/ 0 w 45"/>
              <a:gd name="T5" fmla="*/ 2147483647 h 45"/>
              <a:gd name="T6" fmla="*/ 2147483647 w 45"/>
              <a:gd name="T7" fmla="*/ 0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5"/>
              <a:gd name="T14" fmla="*/ 45 w 45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5">
                <a:moveTo>
                  <a:pt x="22" y="0"/>
                </a:moveTo>
                <a:lnTo>
                  <a:pt x="45" y="45"/>
                </a:lnTo>
                <a:lnTo>
                  <a:pt x="0" y="45"/>
                </a:lnTo>
                <a:lnTo>
                  <a:pt x="22" y="0"/>
                </a:lnTo>
                <a:close/>
              </a:path>
            </a:pathLst>
          </a:custGeom>
          <a:solidFill>
            <a:srgbClr val="969696"/>
          </a:solidFill>
          <a:ln w="7938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83" name="Freeform 3156"/>
          <p:cNvSpPr>
            <a:spLocks/>
          </p:cNvSpPr>
          <p:nvPr/>
        </p:nvSpPr>
        <p:spPr bwMode="auto">
          <a:xfrm>
            <a:off x="4815497" y="3896222"/>
            <a:ext cx="77390" cy="95249"/>
          </a:xfrm>
          <a:custGeom>
            <a:avLst/>
            <a:gdLst>
              <a:gd name="T0" fmla="*/ 2147483647 w 45"/>
              <a:gd name="T1" fmla="*/ 0 h 45"/>
              <a:gd name="T2" fmla="*/ 2147483647 w 45"/>
              <a:gd name="T3" fmla="*/ 2147483647 h 45"/>
              <a:gd name="T4" fmla="*/ 0 w 45"/>
              <a:gd name="T5" fmla="*/ 2147483647 h 45"/>
              <a:gd name="T6" fmla="*/ 2147483647 w 45"/>
              <a:gd name="T7" fmla="*/ 0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5"/>
              <a:gd name="T14" fmla="*/ 45 w 45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5">
                <a:moveTo>
                  <a:pt x="22" y="0"/>
                </a:moveTo>
                <a:lnTo>
                  <a:pt x="45" y="45"/>
                </a:lnTo>
                <a:lnTo>
                  <a:pt x="0" y="45"/>
                </a:lnTo>
                <a:lnTo>
                  <a:pt x="22" y="0"/>
                </a:lnTo>
                <a:close/>
              </a:path>
            </a:pathLst>
          </a:custGeom>
          <a:solidFill>
            <a:srgbClr val="969696"/>
          </a:solidFill>
          <a:ln w="7938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84" name="Freeform 3157"/>
          <p:cNvSpPr>
            <a:spLocks/>
          </p:cNvSpPr>
          <p:nvPr/>
        </p:nvSpPr>
        <p:spPr bwMode="auto">
          <a:xfrm>
            <a:off x="5503414" y="3678204"/>
            <a:ext cx="77390" cy="95251"/>
          </a:xfrm>
          <a:custGeom>
            <a:avLst/>
            <a:gdLst>
              <a:gd name="T0" fmla="*/ 2147483647 w 45"/>
              <a:gd name="T1" fmla="*/ 0 h 45"/>
              <a:gd name="T2" fmla="*/ 2147483647 w 45"/>
              <a:gd name="T3" fmla="*/ 2147483647 h 45"/>
              <a:gd name="T4" fmla="*/ 0 w 45"/>
              <a:gd name="T5" fmla="*/ 2147483647 h 45"/>
              <a:gd name="T6" fmla="*/ 2147483647 w 45"/>
              <a:gd name="T7" fmla="*/ 0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5"/>
              <a:gd name="T14" fmla="*/ 45 w 45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5">
                <a:moveTo>
                  <a:pt x="23" y="0"/>
                </a:moveTo>
                <a:lnTo>
                  <a:pt x="45" y="45"/>
                </a:lnTo>
                <a:lnTo>
                  <a:pt x="0" y="45"/>
                </a:lnTo>
                <a:lnTo>
                  <a:pt x="23" y="0"/>
                </a:lnTo>
                <a:close/>
              </a:path>
            </a:pathLst>
          </a:custGeom>
          <a:solidFill>
            <a:srgbClr val="969696"/>
          </a:solidFill>
          <a:ln w="7938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85" name="Freeform 3158"/>
          <p:cNvSpPr>
            <a:spLocks/>
          </p:cNvSpPr>
          <p:nvPr/>
        </p:nvSpPr>
        <p:spPr bwMode="auto">
          <a:xfrm>
            <a:off x="6184452" y="3077071"/>
            <a:ext cx="77390" cy="95251"/>
          </a:xfrm>
          <a:custGeom>
            <a:avLst/>
            <a:gdLst>
              <a:gd name="T0" fmla="*/ 2147483647 w 45"/>
              <a:gd name="T1" fmla="*/ 0 h 45"/>
              <a:gd name="T2" fmla="*/ 2147483647 w 45"/>
              <a:gd name="T3" fmla="*/ 2147483647 h 45"/>
              <a:gd name="T4" fmla="*/ 0 w 45"/>
              <a:gd name="T5" fmla="*/ 2147483647 h 45"/>
              <a:gd name="T6" fmla="*/ 2147483647 w 45"/>
              <a:gd name="T7" fmla="*/ 0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5"/>
              <a:gd name="T14" fmla="*/ 45 w 45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5">
                <a:moveTo>
                  <a:pt x="23" y="0"/>
                </a:moveTo>
                <a:lnTo>
                  <a:pt x="45" y="45"/>
                </a:lnTo>
                <a:lnTo>
                  <a:pt x="0" y="45"/>
                </a:lnTo>
                <a:lnTo>
                  <a:pt x="23" y="0"/>
                </a:lnTo>
                <a:close/>
              </a:path>
            </a:pathLst>
          </a:custGeom>
          <a:solidFill>
            <a:srgbClr val="969696"/>
          </a:solidFill>
          <a:ln w="7938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286" name="Freeform 3159"/>
          <p:cNvSpPr>
            <a:spLocks/>
          </p:cNvSpPr>
          <p:nvPr/>
        </p:nvSpPr>
        <p:spPr bwMode="auto">
          <a:xfrm>
            <a:off x="6865489" y="2706656"/>
            <a:ext cx="77390" cy="95249"/>
          </a:xfrm>
          <a:custGeom>
            <a:avLst/>
            <a:gdLst>
              <a:gd name="T0" fmla="*/ 2147483647 w 45"/>
              <a:gd name="T1" fmla="*/ 0 h 45"/>
              <a:gd name="T2" fmla="*/ 2147483647 w 45"/>
              <a:gd name="T3" fmla="*/ 2147483647 h 45"/>
              <a:gd name="T4" fmla="*/ 0 w 45"/>
              <a:gd name="T5" fmla="*/ 2147483647 h 45"/>
              <a:gd name="T6" fmla="*/ 2147483647 w 45"/>
              <a:gd name="T7" fmla="*/ 0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5"/>
              <a:gd name="T14" fmla="*/ 45 w 45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5">
                <a:moveTo>
                  <a:pt x="23" y="0"/>
                </a:moveTo>
                <a:lnTo>
                  <a:pt x="45" y="45"/>
                </a:lnTo>
                <a:lnTo>
                  <a:pt x="0" y="45"/>
                </a:lnTo>
                <a:lnTo>
                  <a:pt x="23" y="0"/>
                </a:lnTo>
                <a:close/>
              </a:path>
            </a:pathLst>
          </a:custGeom>
          <a:solidFill>
            <a:srgbClr val="969696"/>
          </a:solidFill>
          <a:ln w="7938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56120" name="Rectangle 3160"/>
          <p:cNvSpPr>
            <a:spLocks noChangeArrowheads="1"/>
          </p:cNvSpPr>
          <p:nvPr/>
        </p:nvSpPr>
        <p:spPr bwMode="auto">
          <a:xfrm>
            <a:off x="2856654" y="5001122"/>
            <a:ext cx="7854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0</a:t>
            </a:r>
            <a:endParaRPr lang="en-US" sz="1200" dirty="0"/>
          </a:p>
        </p:txBody>
      </p:sp>
      <p:sp>
        <p:nvSpPr>
          <p:cNvPr id="556121" name="Rectangle 3161"/>
          <p:cNvSpPr>
            <a:spLocks noChangeArrowheads="1"/>
          </p:cNvSpPr>
          <p:nvPr/>
        </p:nvSpPr>
        <p:spPr bwMode="auto">
          <a:xfrm>
            <a:off x="2615884" y="4582022"/>
            <a:ext cx="43120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10,000</a:t>
            </a:r>
            <a:endParaRPr lang="en-US" sz="1200" dirty="0"/>
          </a:p>
        </p:txBody>
      </p:sp>
      <p:sp>
        <p:nvSpPr>
          <p:cNvPr id="556122" name="Rectangle 3162"/>
          <p:cNvSpPr>
            <a:spLocks noChangeArrowheads="1"/>
          </p:cNvSpPr>
          <p:nvPr/>
        </p:nvSpPr>
        <p:spPr bwMode="auto">
          <a:xfrm>
            <a:off x="2615884" y="4162922"/>
            <a:ext cx="43120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20,000</a:t>
            </a:r>
            <a:endParaRPr lang="en-US" sz="1200" dirty="0"/>
          </a:p>
        </p:txBody>
      </p:sp>
      <p:sp>
        <p:nvSpPr>
          <p:cNvPr id="556123" name="Rectangle 3163"/>
          <p:cNvSpPr>
            <a:spLocks noChangeArrowheads="1"/>
          </p:cNvSpPr>
          <p:nvPr/>
        </p:nvSpPr>
        <p:spPr bwMode="auto">
          <a:xfrm>
            <a:off x="2615884" y="3743822"/>
            <a:ext cx="43120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30,000</a:t>
            </a:r>
            <a:endParaRPr lang="en-US" sz="1200" dirty="0"/>
          </a:p>
        </p:txBody>
      </p:sp>
      <p:sp>
        <p:nvSpPr>
          <p:cNvPr id="556124" name="Rectangle 3164"/>
          <p:cNvSpPr>
            <a:spLocks noChangeArrowheads="1"/>
          </p:cNvSpPr>
          <p:nvPr/>
        </p:nvSpPr>
        <p:spPr bwMode="auto">
          <a:xfrm>
            <a:off x="2615884" y="3324722"/>
            <a:ext cx="43120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40,000</a:t>
            </a:r>
            <a:endParaRPr lang="en-US" sz="1200" dirty="0"/>
          </a:p>
        </p:txBody>
      </p:sp>
      <p:sp>
        <p:nvSpPr>
          <p:cNvPr id="556125" name="Rectangle 3165"/>
          <p:cNvSpPr>
            <a:spLocks noChangeArrowheads="1"/>
          </p:cNvSpPr>
          <p:nvPr/>
        </p:nvSpPr>
        <p:spPr bwMode="auto">
          <a:xfrm>
            <a:off x="2615884" y="2916205"/>
            <a:ext cx="43120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50,000</a:t>
            </a:r>
            <a:endParaRPr lang="en-US" sz="1200" dirty="0"/>
          </a:p>
        </p:txBody>
      </p:sp>
      <p:sp>
        <p:nvSpPr>
          <p:cNvPr id="556126" name="Rectangle 3166"/>
          <p:cNvSpPr>
            <a:spLocks noChangeArrowheads="1"/>
          </p:cNvSpPr>
          <p:nvPr/>
        </p:nvSpPr>
        <p:spPr bwMode="auto">
          <a:xfrm>
            <a:off x="2615884" y="2497105"/>
            <a:ext cx="43120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60,000</a:t>
            </a:r>
            <a:endParaRPr lang="en-US" sz="1200" dirty="0"/>
          </a:p>
        </p:txBody>
      </p:sp>
      <p:sp>
        <p:nvSpPr>
          <p:cNvPr id="556127" name="Rectangle 3167"/>
          <p:cNvSpPr>
            <a:spLocks noChangeArrowheads="1"/>
          </p:cNvSpPr>
          <p:nvPr/>
        </p:nvSpPr>
        <p:spPr bwMode="auto">
          <a:xfrm>
            <a:off x="2615884" y="2078005"/>
            <a:ext cx="43120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70,000</a:t>
            </a:r>
            <a:endParaRPr lang="en-US" sz="1200" dirty="0"/>
          </a:p>
        </p:txBody>
      </p:sp>
      <p:sp>
        <p:nvSpPr>
          <p:cNvPr id="556128" name="Rectangle 3168"/>
          <p:cNvSpPr>
            <a:spLocks noChangeArrowheads="1"/>
          </p:cNvSpPr>
          <p:nvPr/>
        </p:nvSpPr>
        <p:spPr bwMode="auto">
          <a:xfrm>
            <a:off x="2615884" y="1658905"/>
            <a:ext cx="43120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80,000</a:t>
            </a:r>
            <a:endParaRPr lang="en-US" sz="1200" dirty="0"/>
          </a:p>
        </p:txBody>
      </p:sp>
      <p:sp>
        <p:nvSpPr>
          <p:cNvPr id="556129" name="Rectangle 3169"/>
          <p:cNvSpPr>
            <a:spLocks noChangeArrowheads="1"/>
          </p:cNvSpPr>
          <p:nvPr/>
        </p:nvSpPr>
        <p:spPr bwMode="auto">
          <a:xfrm>
            <a:off x="2615884" y="1239805"/>
            <a:ext cx="43120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90,000</a:t>
            </a:r>
            <a:endParaRPr lang="en-US" sz="1200" dirty="0"/>
          </a:p>
        </p:txBody>
      </p:sp>
      <p:sp>
        <p:nvSpPr>
          <p:cNvPr id="556130" name="Rectangle 3170"/>
          <p:cNvSpPr>
            <a:spLocks noChangeArrowheads="1"/>
          </p:cNvSpPr>
          <p:nvPr/>
        </p:nvSpPr>
        <p:spPr bwMode="auto">
          <a:xfrm>
            <a:off x="3468900" y="5183155"/>
            <a:ext cx="7854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1</a:t>
            </a:r>
            <a:endParaRPr lang="en-US" sz="1200" dirty="0"/>
          </a:p>
        </p:txBody>
      </p:sp>
      <p:sp>
        <p:nvSpPr>
          <p:cNvPr id="556131" name="Rectangle 3171"/>
          <p:cNvSpPr>
            <a:spLocks noChangeArrowheads="1"/>
          </p:cNvSpPr>
          <p:nvPr/>
        </p:nvSpPr>
        <p:spPr bwMode="auto">
          <a:xfrm>
            <a:off x="4149937" y="5183155"/>
            <a:ext cx="7854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2</a:t>
            </a:r>
            <a:endParaRPr lang="en-US" sz="1200" dirty="0"/>
          </a:p>
        </p:txBody>
      </p:sp>
      <p:sp>
        <p:nvSpPr>
          <p:cNvPr id="556132" name="Rectangle 3172"/>
          <p:cNvSpPr>
            <a:spLocks noChangeArrowheads="1"/>
          </p:cNvSpPr>
          <p:nvPr/>
        </p:nvSpPr>
        <p:spPr bwMode="auto">
          <a:xfrm>
            <a:off x="4830975" y="5183155"/>
            <a:ext cx="7854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8</a:t>
            </a:r>
            <a:endParaRPr lang="en-US" sz="1200" dirty="0"/>
          </a:p>
        </p:txBody>
      </p:sp>
      <p:sp>
        <p:nvSpPr>
          <p:cNvPr id="556133" name="Rectangle 3173"/>
          <p:cNvSpPr>
            <a:spLocks noChangeArrowheads="1"/>
          </p:cNvSpPr>
          <p:nvPr/>
        </p:nvSpPr>
        <p:spPr bwMode="auto">
          <a:xfrm>
            <a:off x="5487936" y="5183155"/>
            <a:ext cx="15709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12</a:t>
            </a:r>
            <a:endParaRPr lang="en-US" sz="1200" dirty="0"/>
          </a:p>
        </p:txBody>
      </p:sp>
      <p:sp>
        <p:nvSpPr>
          <p:cNvPr id="556134" name="Rectangle 3174"/>
          <p:cNvSpPr>
            <a:spLocks noChangeArrowheads="1"/>
          </p:cNvSpPr>
          <p:nvPr/>
        </p:nvSpPr>
        <p:spPr bwMode="auto">
          <a:xfrm>
            <a:off x="6146616" y="5183155"/>
            <a:ext cx="22442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8x2</a:t>
            </a:r>
            <a:endParaRPr lang="en-US" sz="1200" dirty="0"/>
          </a:p>
        </p:txBody>
      </p:sp>
      <p:sp>
        <p:nvSpPr>
          <p:cNvPr id="556135" name="Rectangle 3175"/>
          <p:cNvSpPr>
            <a:spLocks noChangeArrowheads="1"/>
          </p:cNvSpPr>
          <p:nvPr/>
        </p:nvSpPr>
        <p:spPr bwMode="auto">
          <a:xfrm>
            <a:off x="6803576" y="5183155"/>
            <a:ext cx="30296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12x2</a:t>
            </a:r>
            <a:endParaRPr lang="en-US" sz="1200" dirty="0"/>
          </a:p>
        </p:txBody>
      </p:sp>
      <p:sp>
        <p:nvSpPr>
          <p:cNvPr id="52303" name="Line 3182"/>
          <p:cNvSpPr>
            <a:spLocks noChangeShapeType="1"/>
          </p:cNvSpPr>
          <p:nvPr/>
        </p:nvSpPr>
        <p:spPr bwMode="auto">
          <a:xfrm>
            <a:off x="7400344" y="3553322"/>
            <a:ext cx="216694" cy="2116"/>
          </a:xfrm>
          <a:prstGeom prst="line">
            <a:avLst/>
          </a:prstGeom>
          <a:noFill/>
          <a:ln w="14288">
            <a:solidFill>
              <a:srgbClr val="99CC00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304" name="Freeform 3183"/>
          <p:cNvSpPr>
            <a:spLocks/>
          </p:cNvSpPr>
          <p:nvPr/>
        </p:nvSpPr>
        <p:spPr bwMode="auto">
          <a:xfrm>
            <a:off x="7477734" y="3515221"/>
            <a:ext cx="61913" cy="76200"/>
          </a:xfrm>
          <a:custGeom>
            <a:avLst/>
            <a:gdLst>
              <a:gd name="T0" fmla="*/ 2147483647 w 36"/>
              <a:gd name="T1" fmla="*/ 0 h 36"/>
              <a:gd name="T2" fmla="*/ 2147483647 w 36"/>
              <a:gd name="T3" fmla="*/ 2147483647 h 36"/>
              <a:gd name="T4" fmla="*/ 0 w 36"/>
              <a:gd name="T5" fmla="*/ 2147483647 h 36"/>
              <a:gd name="T6" fmla="*/ 2147483647 w 36"/>
              <a:gd name="T7" fmla="*/ 0 h 36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36"/>
              <a:gd name="T14" fmla="*/ 36 w 36"/>
              <a:gd name="T15" fmla="*/ 36 h 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36">
                <a:moveTo>
                  <a:pt x="18" y="0"/>
                </a:moveTo>
                <a:lnTo>
                  <a:pt x="36" y="36"/>
                </a:lnTo>
                <a:lnTo>
                  <a:pt x="0" y="36"/>
                </a:lnTo>
                <a:lnTo>
                  <a:pt x="18" y="0"/>
                </a:lnTo>
                <a:close/>
              </a:path>
            </a:pathLst>
          </a:custGeom>
          <a:solidFill>
            <a:srgbClr val="969696"/>
          </a:solidFill>
          <a:ln w="7938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305" name="Rectangle 3184"/>
          <p:cNvSpPr>
            <a:spLocks noChangeArrowheads="1"/>
          </p:cNvSpPr>
          <p:nvPr/>
        </p:nvSpPr>
        <p:spPr bwMode="auto">
          <a:xfrm>
            <a:off x="7639395" y="3477121"/>
            <a:ext cx="1316066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Calibri" pitchFamily="34" charset="0"/>
              </a:rPr>
              <a:t>Inserts/Sec (1m/15k) w/o patch</a:t>
            </a:r>
            <a:endParaRPr lang="en-US"/>
          </a:p>
        </p:txBody>
      </p:sp>
      <p:sp>
        <p:nvSpPr>
          <p:cNvPr id="52306" name="Rectangle 3185"/>
          <p:cNvSpPr>
            <a:spLocks noChangeArrowheads="1"/>
          </p:cNvSpPr>
          <p:nvPr/>
        </p:nvSpPr>
        <p:spPr bwMode="auto">
          <a:xfrm>
            <a:off x="2144688" y="1220755"/>
            <a:ext cx="6880859" cy="4237567"/>
          </a:xfrm>
          <a:prstGeom prst="rect">
            <a:avLst/>
          </a:prstGeom>
          <a:noFill/>
          <a:ln w="0">
            <a:solidFill>
              <a:srgbClr val="808080"/>
            </a:solidFill>
            <a:miter lim="800000"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307" name="Line 3076"/>
          <p:cNvSpPr>
            <a:spLocks noChangeShapeType="1"/>
          </p:cNvSpPr>
          <p:nvPr/>
        </p:nvSpPr>
        <p:spPr bwMode="auto">
          <a:xfrm flipH="1">
            <a:off x="6588601" y="2725705"/>
            <a:ext cx="380075" cy="201084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308" name="Line 3077"/>
          <p:cNvSpPr>
            <a:spLocks noChangeShapeType="1"/>
          </p:cNvSpPr>
          <p:nvPr/>
        </p:nvSpPr>
        <p:spPr bwMode="auto">
          <a:xfrm flipH="1">
            <a:off x="5520612" y="3434789"/>
            <a:ext cx="359436" cy="28363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309" name="Line 3078"/>
          <p:cNvSpPr>
            <a:spLocks noChangeShapeType="1"/>
          </p:cNvSpPr>
          <p:nvPr/>
        </p:nvSpPr>
        <p:spPr bwMode="auto">
          <a:xfrm flipV="1">
            <a:off x="4844733" y="3864471"/>
            <a:ext cx="448866" cy="107951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310" name="Rectangle 3079"/>
          <p:cNvSpPr>
            <a:spLocks noChangeArrowheads="1"/>
          </p:cNvSpPr>
          <p:nvPr/>
        </p:nvSpPr>
        <p:spPr bwMode="auto">
          <a:xfrm>
            <a:off x="6662554" y="2660089"/>
            <a:ext cx="359436" cy="2137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107287" tIns="53643" rIns="107287" bIns="53643" anchor="ctr"/>
          <a:lstStyle/>
          <a:p>
            <a:endParaRPr lang="de-DE"/>
          </a:p>
        </p:txBody>
      </p:sp>
      <p:sp>
        <p:nvSpPr>
          <p:cNvPr id="52311" name="Rectangle 3080"/>
          <p:cNvSpPr>
            <a:spLocks noChangeArrowheads="1"/>
          </p:cNvSpPr>
          <p:nvPr/>
        </p:nvSpPr>
        <p:spPr bwMode="auto">
          <a:xfrm>
            <a:off x="5283281" y="3570255"/>
            <a:ext cx="545173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107287" tIns="53643" rIns="107287" bIns="53643" anchor="ctr"/>
          <a:lstStyle/>
          <a:p>
            <a:endParaRPr lang="de-DE"/>
          </a:p>
        </p:txBody>
      </p:sp>
      <p:sp>
        <p:nvSpPr>
          <p:cNvPr id="52312" name="Rectangle 3081"/>
          <p:cNvSpPr>
            <a:spLocks noChangeArrowheads="1"/>
          </p:cNvSpPr>
          <p:nvPr/>
        </p:nvSpPr>
        <p:spPr bwMode="auto">
          <a:xfrm>
            <a:off x="4825816" y="3913155"/>
            <a:ext cx="359436" cy="2137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107287" tIns="53643" rIns="107287" bIns="53643" anchor="ctr"/>
          <a:lstStyle/>
          <a:p>
            <a:endParaRPr lang="de-DE"/>
          </a:p>
        </p:txBody>
      </p:sp>
      <p:sp>
        <p:nvSpPr>
          <p:cNvPr id="52313" name="Rectangle 3083"/>
          <p:cNvSpPr>
            <a:spLocks noChangeArrowheads="1"/>
          </p:cNvSpPr>
          <p:nvPr/>
        </p:nvSpPr>
        <p:spPr bwMode="auto">
          <a:xfrm>
            <a:off x="4913524" y="3828489"/>
            <a:ext cx="359437" cy="28151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107287" tIns="53643" rIns="107287" bIns="53643" anchor="ctr"/>
          <a:lstStyle/>
          <a:p>
            <a:endParaRPr lang="de-DE"/>
          </a:p>
        </p:txBody>
      </p:sp>
      <p:sp>
        <p:nvSpPr>
          <p:cNvPr id="52314" name="Rectangle 3084"/>
          <p:cNvSpPr>
            <a:spLocks noChangeArrowheads="1"/>
          </p:cNvSpPr>
          <p:nvPr/>
        </p:nvSpPr>
        <p:spPr bwMode="auto">
          <a:xfrm>
            <a:off x="6132858" y="3055904"/>
            <a:ext cx="359436" cy="21378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107287" tIns="53643" rIns="107287" bIns="53643" anchor="ctr"/>
          <a:lstStyle/>
          <a:p>
            <a:endParaRPr lang="de-DE"/>
          </a:p>
        </p:txBody>
      </p:sp>
      <p:sp>
        <p:nvSpPr>
          <p:cNvPr id="52315" name="Rectangle 3085"/>
          <p:cNvSpPr>
            <a:spLocks noChangeArrowheads="1"/>
          </p:cNvSpPr>
          <p:nvPr/>
        </p:nvSpPr>
        <p:spPr bwMode="auto">
          <a:xfrm>
            <a:off x="5862849" y="3191371"/>
            <a:ext cx="751550" cy="17356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107287" tIns="53643" rIns="107287" bIns="53643" anchor="ctr"/>
          <a:lstStyle/>
          <a:p>
            <a:endParaRPr lang="de-DE"/>
          </a:p>
        </p:txBody>
      </p:sp>
      <p:sp>
        <p:nvSpPr>
          <p:cNvPr id="52316" name="Rectangle 3086"/>
          <p:cNvSpPr>
            <a:spLocks noChangeArrowheads="1"/>
          </p:cNvSpPr>
          <p:nvPr/>
        </p:nvSpPr>
        <p:spPr bwMode="auto">
          <a:xfrm>
            <a:off x="6299676" y="2992405"/>
            <a:ext cx="751550" cy="17356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107287" tIns="53643" rIns="107287" bIns="53643" anchor="ctr"/>
          <a:lstStyle/>
          <a:p>
            <a:endParaRPr lang="de-DE"/>
          </a:p>
        </p:txBody>
      </p:sp>
      <p:sp>
        <p:nvSpPr>
          <p:cNvPr id="52317" name="Rectangle 3087"/>
          <p:cNvSpPr>
            <a:spLocks noChangeArrowheads="1"/>
          </p:cNvSpPr>
          <p:nvPr/>
        </p:nvSpPr>
        <p:spPr bwMode="auto">
          <a:xfrm>
            <a:off x="6432102" y="2846355"/>
            <a:ext cx="751548" cy="11853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107287" tIns="53643" rIns="107287" bIns="53643" anchor="ctr"/>
          <a:lstStyle/>
          <a:p>
            <a:endParaRPr lang="de-DE"/>
          </a:p>
        </p:txBody>
      </p:sp>
      <p:sp>
        <p:nvSpPr>
          <p:cNvPr id="52318" name="Rectangle 3088"/>
          <p:cNvSpPr>
            <a:spLocks noChangeArrowheads="1"/>
          </p:cNvSpPr>
          <p:nvPr/>
        </p:nvSpPr>
        <p:spPr bwMode="auto">
          <a:xfrm>
            <a:off x="7359068" y="3439022"/>
            <a:ext cx="1611445" cy="2645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107287" tIns="53643" rIns="107287" bIns="53643" anchor="ctr"/>
          <a:lstStyle/>
          <a:p>
            <a:endParaRPr lang="de-DE"/>
          </a:p>
        </p:txBody>
      </p:sp>
      <p:sp>
        <p:nvSpPr>
          <p:cNvPr id="52319" name="Rectangle 3090"/>
          <p:cNvSpPr>
            <a:spLocks noChangeArrowheads="1"/>
          </p:cNvSpPr>
          <p:nvPr/>
        </p:nvSpPr>
        <p:spPr bwMode="auto">
          <a:xfrm>
            <a:off x="5646155" y="3407271"/>
            <a:ext cx="751550" cy="17356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107287" tIns="53643" rIns="107287" bIns="53643" anchor="ctr"/>
          <a:lstStyle/>
          <a:p>
            <a:endParaRPr lang="de-DE"/>
          </a:p>
        </p:txBody>
      </p:sp>
      <p:sp>
        <p:nvSpPr>
          <p:cNvPr id="52320" name="Line 3092"/>
          <p:cNvSpPr>
            <a:spLocks noChangeShapeType="1"/>
          </p:cNvSpPr>
          <p:nvPr/>
        </p:nvSpPr>
        <p:spPr bwMode="auto">
          <a:xfrm flipH="1">
            <a:off x="4617720" y="3957605"/>
            <a:ext cx="208095" cy="26881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</p:spPr>
        <p:txBody>
          <a:bodyPr lIns="107287" tIns="53643" rIns="107287" bIns="53643"/>
          <a:lstStyle/>
          <a:p>
            <a:endParaRPr lang="de-DE"/>
          </a:p>
        </p:txBody>
      </p:sp>
      <p:sp>
        <p:nvSpPr>
          <p:cNvPr id="52321" name="Text Box 3094"/>
          <p:cNvSpPr txBox="1">
            <a:spLocks noChangeArrowheads="1"/>
          </p:cNvSpPr>
          <p:nvPr/>
        </p:nvSpPr>
        <p:spPr bwMode="auto">
          <a:xfrm>
            <a:off x="4560968" y="5578971"/>
            <a:ext cx="2324619" cy="43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7287" tIns="53643" rIns="107287" bIns="53643">
            <a:spAutoFit/>
          </a:bodyPr>
          <a:lstStyle/>
          <a:p>
            <a:r>
              <a:rPr lang="en-US" sz="2100" dirty="0"/>
              <a:t>Number Of Cores</a:t>
            </a:r>
          </a:p>
        </p:txBody>
      </p:sp>
      <p:sp>
        <p:nvSpPr>
          <p:cNvPr id="52322" name="Text Box 3095"/>
          <p:cNvSpPr txBox="1">
            <a:spLocks noChangeArrowheads="1"/>
          </p:cNvSpPr>
          <p:nvPr/>
        </p:nvSpPr>
        <p:spPr bwMode="auto">
          <a:xfrm>
            <a:off x="488504" y="2662204"/>
            <a:ext cx="1620900" cy="75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7287" tIns="53643" rIns="107287" bIns="53643">
            <a:spAutoFit/>
          </a:bodyPr>
          <a:lstStyle/>
          <a:p>
            <a:r>
              <a:rPr lang="en-US" sz="2100" dirty="0"/>
              <a:t>Inserts</a:t>
            </a:r>
          </a:p>
          <a:p>
            <a:r>
              <a:rPr lang="en-US" sz="2100" dirty="0"/>
              <a:t>Per Second</a:t>
            </a:r>
          </a:p>
        </p:txBody>
      </p:sp>
      <p:grpSp>
        <p:nvGrpSpPr>
          <p:cNvPr id="2" name="Group 3186"/>
          <p:cNvGrpSpPr>
            <a:grpSpLocks/>
          </p:cNvGrpSpPr>
          <p:nvPr/>
        </p:nvGrpSpPr>
        <p:grpSpPr bwMode="auto">
          <a:xfrm>
            <a:off x="7453657" y="2935255"/>
            <a:ext cx="240771" cy="99483"/>
            <a:chOff x="4051" y="1909"/>
            <a:chExt cx="140" cy="47"/>
          </a:xfrm>
        </p:grpSpPr>
        <p:sp>
          <p:nvSpPr>
            <p:cNvPr id="52329" name="Line 3187"/>
            <p:cNvSpPr>
              <a:spLocks noChangeShapeType="1"/>
            </p:cNvSpPr>
            <p:nvPr/>
          </p:nvSpPr>
          <p:spPr bwMode="auto">
            <a:xfrm>
              <a:off x="4051" y="1932"/>
              <a:ext cx="140" cy="1"/>
            </a:xfrm>
            <a:prstGeom prst="line">
              <a:avLst/>
            </a:prstGeom>
            <a:noFill/>
            <a:ln w="15875">
              <a:solidFill>
                <a:srgbClr val="666699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2330" name="Freeform 3188"/>
            <p:cNvSpPr>
              <a:spLocks/>
            </p:cNvSpPr>
            <p:nvPr/>
          </p:nvSpPr>
          <p:spPr bwMode="auto">
            <a:xfrm>
              <a:off x="4101" y="1909"/>
              <a:ext cx="40" cy="47"/>
            </a:xfrm>
            <a:custGeom>
              <a:avLst/>
              <a:gdLst>
                <a:gd name="T0" fmla="*/ 20 w 40"/>
                <a:gd name="T1" fmla="*/ 0 h 47"/>
                <a:gd name="T2" fmla="*/ 40 w 40"/>
                <a:gd name="T3" fmla="*/ 23 h 47"/>
                <a:gd name="T4" fmla="*/ 20 w 40"/>
                <a:gd name="T5" fmla="*/ 47 h 47"/>
                <a:gd name="T6" fmla="*/ 0 w 40"/>
                <a:gd name="T7" fmla="*/ 23 h 47"/>
                <a:gd name="T8" fmla="*/ 20 w 40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47"/>
                <a:gd name="T17" fmla="*/ 40 w 40"/>
                <a:gd name="T18" fmla="*/ 47 h 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47">
                  <a:moveTo>
                    <a:pt x="20" y="0"/>
                  </a:moveTo>
                  <a:lnTo>
                    <a:pt x="40" y="23"/>
                  </a:lnTo>
                  <a:lnTo>
                    <a:pt x="20" y="47"/>
                  </a:lnTo>
                  <a:lnTo>
                    <a:pt x="0" y="2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666699"/>
            </a:solidFill>
            <a:ln w="7938">
              <a:solidFill>
                <a:srgbClr val="666699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52324" name="Rectangle 3189"/>
          <p:cNvSpPr>
            <a:spLocks noChangeArrowheads="1"/>
          </p:cNvSpPr>
          <p:nvPr/>
        </p:nvSpPr>
        <p:spPr bwMode="auto">
          <a:xfrm>
            <a:off x="7699178" y="2835771"/>
            <a:ext cx="1192634" cy="290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sz="2100" dirty="0">
                <a:solidFill>
                  <a:srgbClr val="000000"/>
                </a:solidFill>
                <a:latin typeface="Calibri" pitchFamily="34" charset="0"/>
              </a:rPr>
              <a:t>(100k/15k)</a:t>
            </a:r>
            <a:endParaRPr lang="en-US" sz="2100" dirty="0"/>
          </a:p>
        </p:txBody>
      </p:sp>
      <p:grpSp>
        <p:nvGrpSpPr>
          <p:cNvPr id="3" name="Group 3190"/>
          <p:cNvGrpSpPr>
            <a:grpSpLocks/>
          </p:cNvGrpSpPr>
          <p:nvPr/>
        </p:nvGrpSpPr>
        <p:grpSpPr bwMode="auto">
          <a:xfrm>
            <a:off x="7476014" y="3758637"/>
            <a:ext cx="240771" cy="86784"/>
            <a:chOff x="4051" y="2057"/>
            <a:chExt cx="140" cy="41"/>
          </a:xfrm>
        </p:grpSpPr>
        <p:sp>
          <p:nvSpPr>
            <p:cNvPr id="52327" name="Line 3191"/>
            <p:cNvSpPr>
              <a:spLocks noChangeShapeType="1"/>
            </p:cNvSpPr>
            <p:nvPr/>
          </p:nvSpPr>
          <p:spPr bwMode="auto">
            <a:xfrm>
              <a:off x="4051" y="2072"/>
              <a:ext cx="140" cy="1"/>
            </a:xfrm>
            <a:prstGeom prst="line">
              <a:avLst/>
            </a:prstGeom>
            <a:noFill/>
            <a:ln w="15875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2328" name="Rectangle 3192"/>
            <p:cNvSpPr>
              <a:spLocks noChangeArrowheads="1"/>
            </p:cNvSpPr>
            <p:nvPr/>
          </p:nvSpPr>
          <p:spPr bwMode="auto">
            <a:xfrm>
              <a:off x="4101" y="2057"/>
              <a:ext cx="35" cy="41"/>
            </a:xfrm>
            <a:prstGeom prst="rect">
              <a:avLst/>
            </a:prstGeom>
            <a:solidFill>
              <a:srgbClr val="993366"/>
            </a:solidFill>
            <a:ln w="7938">
              <a:solidFill>
                <a:srgbClr val="99336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52326" name="Rectangle 3193"/>
          <p:cNvSpPr>
            <a:spLocks noChangeArrowheads="1"/>
          </p:cNvSpPr>
          <p:nvPr/>
        </p:nvSpPr>
        <p:spPr bwMode="auto">
          <a:xfrm>
            <a:off x="7751111" y="3608355"/>
            <a:ext cx="1013098" cy="290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sz="2100" dirty="0">
                <a:solidFill>
                  <a:srgbClr val="000000"/>
                </a:solidFill>
                <a:latin typeface="Calibri" pitchFamily="34" charset="0"/>
              </a:rPr>
              <a:t>(1m/15k)</a:t>
            </a:r>
            <a:endParaRPr lang="en-US" sz="210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Exadata</a:t>
            </a:r>
            <a:r>
              <a:rPr lang="en-US" dirty="0" smtClean="0"/>
              <a:t> Database Machine X4-2 </a:t>
            </a:r>
            <a:r>
              <a:rPr lang="en-US" dirty="0" smtClean="0">
                <a:solidFill>
                  <a:schemeClr val="accent1"/>
                </a:solidFill>
              </a:rPr>
              <a:t>Full Rack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410450" cy="4343400"/>
          </a:xfrm>
        </p:spPr>
        <p:txBody>
          <a:bodyPr/>
          <a:lstStyle/>
          <a:p>
            <a:r>
              <a:rPr lang="en-US" sz="1800" b="1" dirty="0" smtClean="0"/>
              <a:t>8  Xeon-based Dual-processor Database Servers</a:t>
            </a:r>
          </a:p>
          <a:p>
            <a:pPr lvl="1"/>
            <a:r>
              <a:rPr lang="en-US" sz="1600" dirty="0" smtClean="0"/>
              <a:t>192 cores (24 per server)</a:t>
            </a:r>
          </a:p>
          <a:p>
            <a:pPr lvl="1"/>
            <a:r>
              <a:rPr lang="en-US" sz="1600" dirty="0" smtClean="0"/>
              <a:t>2 TB memory expandable to 4 TB (256 GB per server expandable to 512GB)</a:t>
            </a:r>
          </a:p>
          <a:p>
            <a:pPr lvl="1"/>
            <a:r>
              <a:rPr lang="en-US" sz="1600" dirty="0" smtClean="0"/>
              <a:t>10 Gig E-connectivity to Data Center</a:t>
            </a:r>
          </a:p>
          <a:p>
            <a:pPr lvl="2"/>
            <a:r>
              <a:rPr lang="en-US" sz="1600" dirty="0" smtClean="0"/>
              <a:t>40 </a:t>
            </a:r>
            <a:r>
              <a:rPr lang="en-US" sz="1600" dirty="0" err="1" smtClean="0"/>
              <a:t>x</a:t>
            </a:r>
            <a:r>
              <a:rPr lang="en-US" sz="1600" dirty="0" smtClean="0"/>
              <a:t> 10Gb E-ports (5 per server)</a:t>
            </a:r>
          </a:p>
          <a:p>
            <a:r>
              <a:rPr lang="en-US" sz="1800" b="1" dirty="0" smtClean="0"/>
              <a:t>14 </a:t>
            </a:r>
            <a:r>
              <a:rPr lang="en-US" sz="1800" b="1" dirty="0" err="1" smtClean="0"/>
              <a:t>Exadata</a:t>
            </a:r>
            <a:r>
              <a:rPr lang="en-US" sz="1800" b="1" dirty="0" smtClean="0"/>
              <a:t> Storage Servers X4-2</a:t>
            </a:r>
          </a:p>
          <a:p>
            <a:pPr lvl="1"/>
            <a:r>
              <a:rPr lang="en-US" sz="1600" dirty="0" smtClean="0"/>
              <a:t>All with High Performance 12 </a:t>
            </a:r>
            <a:r>
              <a:rPr lang="en-US" sz="1600" dirty="0" err="1" smtClean="0"/>
              <a:t>x</a:t>
            </a:r>
            <a:r>
              <a:rPr lang="en-US" sz="1600" dirty="0" smtClean="0"/>
              <a:t> 1.2 TB SAS disks </a:t>
            </a:r>
          </a:p>
          <a:p>
            <a:pPr lvl="1"/>
            <a:r>
              <a:rPr lang="en-US" sz="1600" dirty="0" smtClean="0"/>
              <a:t>OR</a:t>
            </a:r>
          </a:p>
          <a:p>
            <a:pPr lvl="1"/>
            <a:r>
              <a:rPr lang="en-US" sz="1600" dirty="0" smtClean="0"/>
              <a:t>All with High Capacity 12 </a:t>
            </a:r>
            <a:r>
              <a:rPr lang="en-US" sz="1600" dirty="0" err="1" smtClean="0"/>
              <a:t>x</a:t>
            </a:r>
            <a:r>
              <a:rPr lang="en-US" sz="1600" dirty="0" smtClean="0"/>
              <a:t> 4 TB SAS disks</a:t>
            </a:r>
          </a:p>
          <a:p>
            <a:r>
              <a:rPr lang="en-US" sz="1800" b="1" dirty="0" smtClean="0"/>
              <a:t>44.8 TB  High Speed Flash </a:t>
            </a:r>
          </a:p>
          <a:p>
            <a:r>
              <a:rPr lang="en-US" sz="1800" b="1" dirty="0" smtClean="0"/>
              <a:t>2 Sun Datacenter </a:t>
            </a:r>
            <a:r>
              <a:rPr lang="en-US" sz="1800" b="1" dirty="0" err="1" smtClean="0"/>
              <a:t>InfiniBand</a:t>
            </a:r>
            <a:r>
              <a:rPr lang="en-US" sz="1800" b="1" dirty="0" smtClean="0"/>
              <a:t> Switch 36</a:t>
            </a:r>
          </a:p>
          <a:p>
            <a:pPr lvl="1"/>
            <a:r>
              <a:rPr lang="en-US" sz="1600" dirty="0" smtClean="0"/>
              <a:t>36-port Managed QDR (40Gb/s) switch</a:t>
            </a:r>
          </a:p>
          <a:p>
            <a:r>
              <a:rPr lang="en-US" sz="1800" b="1" dirty="0" smtClean="0"/>
              <a:t>1 “Admin”  Ethernet switch</a:t>
            </a:r>
          </a:p>
          <a:p>
            <a:r>
              <a:rPr lang="en-US" sz="1800" dirty="0" smtClean="0"/>
              <a:t>Redundant Power Distributions Units (</a:t>
            </a:r>
            <a:r>
              <a:rPr lang="en-US" sz="1800" dirty="0" err="1" smtClean="0"/>
              <a:t>PDUs</a:t>
            </a:r>
            <a:r>
              <a:rPr lang="en-US" sz="1800" dirty="0" smtClean="0"/>
              <a:t>)</a:t>
            </a:r>
          </a:p>
          <a:p>
            <a:endParaRPr lang="en-US" sz="1800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 bwMode="gray">
          <a:xfrm>
            <a:off x="848340" y="833592"/>
            <a:ext cx="8915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Pre-Configured for Extreme Performance</a:t>
            </a: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ExadataX2-2_1up_009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gray">
          <a:xfrm>
            <a:off x="7639208" y="1310416"/>
            <a:ext cx="1809592" cy="4175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7594600" y="685800"/>
            <a:ext cx="2311400" cy="2133600"/>
          </a:xfrm>
          <a:prstGeom prst="rect">
            <a:avLst/>
          </a:prstGeom>
          <a:solidFill>
            <a:srgbClr val="B8B8B8"/>
          </a:solidFill>
          <a:ln w="12700" algn="ctr">
            <a:noFill/>
            <a:miter lim="800000"/>
            <a:headEnd/>
            <a:tailEnd/>
          </a:ln>
        </p:spPr>
        <p:txBody>
          <a:bodyPr wrap="none" anchor="ctr" anchorCtr="1"/>
          <a:lstStyle/>
          <a:p>
            <a:pPr algn="ctr" eaLnBrk="0" hangingPunct="0"/>
            <a:r>
              <a:rPr lang="en-US" sz="1400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990600" y="2133600"/>
            <a:ext cx="53451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200" dirty="0" smtClean="0">
                <a:solidFill>
                  <a:schemeClr val="accent1"/>
                </a:solidFill>
              </a:rPr>
              <a:t>Data</a:t>
            </a:r>
            <a:r>
              <a:rPr lang="en-US" sz="3200" dirty="0" smtClean="0"/>
              <a:t> Compression</a:t>
            </a:r>
            <a:endParaRPr lang="en-US" sz="3200" dirty="0"/>
          </a:p>
        </p:txBody>
      </p:sp>
      <p:pic>
        <p:nvPicPr>
          <p:cNvPr id="36868" name="Picture 4" descr="Right R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4600" y="0"/>
            <a:ext cx="231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5" descr="df2f236c-MEDIUM-2276279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4600" y="685800"/>
            <a:ext cx="2311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Database Compression</a:t>
            </a:r>
          </a:p>
        </p:txBody>
      </p:sp>
      <p:sp>
        <p:nvSpPr>
          <p:cNvPr id="2253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Exadata</a:t>
            </a:r>
            <a:r>
              <a:rPr lang="en-US" b="1" dirty="0" smtClean="0"/>
              <a:t> Hybrid Columnar Compression</a:t>
            </a:r>
          </a:p>
          <a:p>
            <a:pPr lvl="1"/>
            <a:r>
              <a:rPr lang="en-US" dirty="0" smtClean="0"/>
              <a:t>Reduces storage required for vector data sets</a:t>
            </a:r>
          </a:p>
          <a:p>
            <a:pPr lvl="1"/>
            <a:r>
              <a:rPr lang="en-US" dirty="0" smtClean="0"/>
              <a:t>Over 10x compression in high archive mode</a:t>
            </a:r>
          </a:p>
          <a:p>
            <a:r>
              <a:rPr lang="en-US" b="1" dirty="0" err="1" smtClean="0"/>
              <a:t>SecureFile</a:t>
            </a:r>
            <a:r>
              <a:rPr lang="en-US" b="1" dirty="0" smtClean="0"/>
              <a:t> LOB Compression </a:t>
            </a:r>
            <a:r>
              <a:rPr lang="en-US" dirty="0" smtClean="0"/>
              <a:t>or </a:t>
            </a:r>
            <a:r>
              <a:rPr lang="en-US" b="1" dirty="0" err="1" smtClean="0"/>
              <a:t>GeoRaster</a:t>
            </a:r>
            <a:r>
              <a:rPr lang="en-US" b="1" dirty="0" smtClean="0"/>
              <a:t> DEFLATE</a:t>
            </a:r>
          </a:p>
          <a:p>
            <a:pPr lvl="1"/>
            <a:r>
              <a:rPr lang="en-US" dirty="0" smtClean="0"/>
              <a:t>Reduces storage required for Raster data sets</a:t>
            </a:r>
          </a:p>
          <a:p>
            <a:pPr lvl="1"/>
            <a:r>
              <a:rPr lang="en-US" dirty="0" smtClean="0"/>
              <a:t>For Gridded data sets:  5 to 100x compression (data dependent)</a:t>
            </a:r>
          </a:p>
          <a:p>
            <a:pPr lvl="1"/>
            <a:r>
              <a:rPr lang="en-US" dirty="0" smtClean="0"/>
              <a:t>For DEMs and Images: ~1.5x compression</a:t>
            </a:r>
          </a:p>
          <a:p>
            <a:r>
              <a:rPr lang="en-US" b="1" dirty="0" err="1" smtClean="0"/>
              <a:t>GeoRaster</a:t>
            </a:r>
            <a:r>
              <a:rPr lang="en-US" b="1" dirty="0" smtClean="0"/>
              <a:t> JPEG-F Compression</a:t>
            </a:r>
          </a:p>
          <a:p>
            <a:pPr lvl="1"/>
            <a:r>
              <a:rPr lang="en-US" dirty="0" smtClean="0"/>
              <a:t>2 - 15x compression </a:t>
            </a:r>
            <a:r>
              <a:rPr lang="en-US" dirty="0" err="1" smtClean="0"/>
              <a:t>lossy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Exadata Hybrid Columnar Compression</a:t>
            </a:r>
            <a:endParaRPr lang="en-US" dirty="0" smtClean="0"/>
          </a:p>
        </p:txBody>
      </p:sp>
      <p:sp>
        <p:nvSpPr>
          <p:cNvPr id="162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Point, Line and Polygon geometries can all benefit from EHCC</a:t>
            </a:r>
          </a:p>
          <a:p>
            <a:r>
              <a:rPr lang="en-US" dirty="0" smtClean="0"/>
              <a:t>Lines and Polygons: must be stored inline (less than 4K in size).</a:t>
            </a:r>
          </a:p>
          <a:p>
            <a:r>
              <a:rPr lang="en-US" dirty="0" smtClean="0"/>
              <a:t>Options include:</a:t>
            </a:r>
          </a:p>
          <a:p>
            <a:pPr lvl="1"/>
            <a:r>
              <a:rPr lang="en-US" dirty="0" smtClean="0"/>
              <a:t>COMPRESS FOR QUERY LOW  </a:t>
            </a:r>
          </a:p>
          <a:p>
            <a:pPr lvl="1"/>
            <a:r>
              <a:rPr lang="en-US" dirty="0" smtClean="0"/>
              <a:t>COMPRESS FOR QUERY HIGH</a:t>
            </a:r>
          </a:p>
          <a:p>
            <a:pPr lvl="1"/>
            <a:r>
              <a:rPr lang="en-US" dirty="0" smtClean="0"/>
              <a:t>COMPRESS FOR ARCHIVE LOW  </a:t>
            </a:r>
          </a:p>
          <a:p>
            <a:pPr lvl="1"/>
            <a:r>
              <a:rPr lang="en-US" dirty="0" smtClean="0"/>
              <a:t>COMPRESS FOR ARCHIVE HIGH</a:t>
            </a:r>
          </a:p>
          <a:p>
            <a:r>
              <a:rPr lang="en-US" b="1" dirty="0" smtClean="0"/>
              <a:t>Will increase the cost of fetching the geometries!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Using Compressed Tables</a:t>
            </a:r>
          </a:p>
        </p:txBody>
      </p:sp>
      <p:sp>
        <p:nvSpPr>
          <p:cNvPr id="166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6925" indent="-446925"/>
            <a:r>
              <a:rPr lang="en-US" dirty="0" smtClean="0">
                <a:latin typeface="Arial" charset="0"/>
                <a:ea typeface="ＭＳ Ｐゴシック" pitchFamily="34" charset="-128"/>
              </a:rPr>
              <a:t>Specify compression when creating tables</a:t>
            </a:r>
          </a:p>
          <a:p>
            <a:pPr marL="446925" indent="-446925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marL="446925" indent="-446925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marL="446925" indent="-446925"/>
            <a:r>
              <a:rPr lang="en-US" dirty="0" smtClean="0">
                <a:latin typeface="Arial" charset="0"/>
                <a:ea typeface="ＭＳ Ｐゴシック" pitchFamily="34" charset="-128"/>
              </a:rPr>
              <a:t>Can create and populate from existing table</a:t>
            </a:r>
          </a:p>
          <a:p>
            <a:pPr marL="446925" indent="-446925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marL="446925" indent="-446925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marL="446925" indent="-446925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marL="446925" indent="-446925"/>
            <a:r>
              <a:rPr lang="en-US" dirty="0" smtClean="0">
                <a:latin typeface="Arial" charset="0"/>
                <a:ea typeface="ＭＳ Ｐゴシック" pitchFamily="34" charset="-128"/>
              </a:rPr>
              <a:t>Or use an insert loop in “direct-path” mode</a:t>
            </a:r>
          </a:p>
          <a:p>
            <a:pPr marL="446925" indent="-446925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marL="446925" indent="-446925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marL="446925" indent="-446925"/>
            <a:endParaRPr lang="en-US" dirty="0" smtClean="0">
              <a:latin typeface="Arial" charset="0"/>
              <a:ea typeface="ＭＳ Ｐゴシック" pitchFamily="34" charset="-128"/>
            </a:endParaRPr>
          </a:p>
          <a:p>
            <a:pPr marL="446925" indent="-446925"/>
            <a:endParaRPr lang="en-US" dirty="0" smtClean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536" y="2036136"/>
            <a:ext cx="8232915" cy="60077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CREATE TABLE </a:t>
            </a:r>
            <a:r>
              <a:rPr lang="en-US" sz="1600" dirty="0" err="1" smtClean="0">
                <a:latin typeface="Lucida Console" pitchFamily="49" charset="0"/>
                <a:ea typeface="+mn-ea"/>
                <a:cs typeface="Times New Roman" charset="0"/>
              </a:rPr>
              <a:t>edges_compressed</a:t>
            </a:r>
            <a:endParaRPr lang="en-US" sz="1600" dirty="0" smtClean="0">
              <a:latin typeface="Lucida Console" pitchFamily="49" charset="0"/>
              <a:ea typeface="+mn-ea"/>
              <a:cs typeface="Times New Roman" charset="0"/>
            </a:endParaRPr>
          </a:p>
          <a:p>
            <a:pPr eaLnBrk="0" hangingPunct="0">
              <a:defRPr/>
            </a:pP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  COMPRESS FOR QUERY LOW;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6536" y="3271885"/>
            <a:ext cx="8232915" cy="1093219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CREATE TABLE </a:t>
            </a:r>
            <a:r>
              <a:rPr lang="en-US" sz="1600" dirty="0" err="1" smtClean="0">
                <a:latin typeface="Lucida Console" pitchFamily="49" charset="0"/>
                <a:ea typeface="+mn-ea"/>
                <a:cs typeface="Times New Roman" charset="0"/>
              </a:rPr>
              <a:t>edges_compressed</a:t>
            </a:r>
            <a:endParaRPr lang="en-US" sz="1600" dirty="0" smtClean="0">
              <a:latin typeface="Lucida Console" pitchFamily="49" charset="0"/>
              <a:ea typeface="+mn-ea"/>
              <a:cs typeface="Times New Roman" charset="0"/>
            </a:endParaRPr>
          </a:p>
          <a:p>
            <a:pPr eaLnBrk="0" hangingPunct="0">
              <a:defRPr/>
            </a:pP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  COMPRESS FOR QUERY LOW NOLOGGING </a:t>
            </a:r>
          </a:p>
          <a:p>
            <a:pPr eaLnBrk="0" hangingPunct="0">
              <a:defRPr/>
            </a:pP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AS </a:t>
            </a:r>
          </a:p>
          <a:p>
            <a:pPr eaLnBrk="0" hangingPunct="0">
              <a:defRPr/>
            </a:pP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SELECT * FROM edges;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6536" y="5013176"/>
            <a:ext cx="8232915" cy="60077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7287" tIns="53643" rIns="107287" bIns="53643">
            <a:spAutoFit/>
          </a:bodyPr>
          <a:lstStyle/>
          <a:p>
            <a:pPr eaLnBrk="0" hangingPunct="0">
              <a:defRPr/>
            </a:pP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INSERT </a:t>
            </a:r>
            <a:r>
              <a:rPr lang="en-US" sz="1600" dirty="0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/*+ </a:t>
            </a:r>
            <a:r>
              <a:rPr lang="en-US" sz="1600" dirty="0" err="1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append_values</a:t>
            </a:r>
            <a:r>
              <a:rPr lang="en-US" sz="1600" dirty="0" smtClean="0">
                <a:solidFill>
                  <a:srgbClr val="FF0000"/>
                </a:solidFill>
                <a:latin typeface="Lucida Console" pitchFamily="49" charset="0"/>
                <a:ea typeface="+mn-ea"/>
                <a:cs typeface="Times New Roman" charset="0"/>
              </a:rPr>
              <a:t> */ </a:t>
            </a:r>
          </a:p>
          <a:p>
            <a:pPr eaLnBrk="0" hangingPunct="0">
              <a:defRPr/>
            </a:pP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INTO </a:t>
            </a:r>
            <a:r>
              <a:rPr lang="en-US" sz="1600" dirty="0" err="1" smtClean="0">
                <a:latin typeface="Lucida Console" pitchFamily="49" charset="0"/>
                <a:ea typeface="+mn-ea"/>
                <a:cs typeface="Times New Roman" charset="0"/>
              </a:rPr>
              <a:t>edge_compressed</a:t>
            </a:r>
            <a:r>
              <a:rPr lang="en-US" sz="1600" dirty="0" smtClean="0">
                <a:latin typeface="Lucida Console" pitchFamily="49" charset="0"/>
                <a:ea typeface="+mn-ea"/>
                <a:cs typeface="Times New Roman" charset="0"/>
              </a:rPr>
              <a:t> VALUES (...);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Spatial Queries on Compressed Tables</a:t>
            </a:r>
            <a:br>
              <a:rPr lang="en-US" dirty="0" smtClean="0">
                <a:latin typeface="Arial" charset="0"/>
                <a:ea typeface="ＭＳ Ｐゴシック" pitchFamily="34" charset="-128"/>
              </a:rPr>
            </a:br>
            <a:r>
              <a:rPr lang="en-US" dirty="0" smtClean="0">
                <a:latin typeface="Arial" charset="0"/>
                <a:ea typeface="ＭＳ Ｐゴシック" pitchFamily="34" charset="-128"/>
              </a:rPr>
              <a:t>Point Data</a:t>
            </a:r>
          </a:p>
        </p:txBody>
      </p:sp>
      <p:graphicFrame>
        <p:nvGraphicFramePr>
          <p:cNvPr id="203902" name="Group 126"/>
          <p:cNvGraphicFramePr>
            <a:graphicFrameLocks noGrp="1"/>
          </p:cNvGraphicFramePr>
          <p:nvPr/>
        </p:nvGraphicFramePr>
        <p:xfrm>
          <a:off x="704528" y="2058392"/>
          <a:ext cx="8775636" cy="3098800"/>
        </p:xfrm>
        <a:graphic>
          <a:graphicData uri="http://schemas.openxmlformats.org/drawingml/2006/table">
            <a:tbl>
              <a:tblPr/>
              <a:tblGrid>
                <a:gridCol w="2006884"/>
                <a:gridCol w="2016224"/>
                <a:gridCol w="1584176"/>
                <a:gridCol w="1512168"/>
                <a:gridCol w="1656184"/>
              </a:tblGrid>
              <a:tr h="7200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Within_distance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Query</a:t>
                      </a:r>
                    </a:p>
                  </a:txBody>
                  <a:tcPr marL="99060" marR="99060" marT="60960" marB="609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Uncompressed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Query Low  3.5x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Query High 5.3x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Archive High 6.8x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9174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4 mile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(323 rows)</a:t>
                      </a:r>
                    </a:p>
                  </a:txBody>
                  <a:tcPr marL="99060" marR="99060" marT="60960" marB="609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0.02 sec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0.02 sec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(0.0x)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0.06 sec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(3.0x)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1.36 sec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(68x)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35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5 mile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(1251 rows)</a:t>
                      </a:r>
                    </a:p>
                  </a:txBody>
                  <a:tcPr marL="99060" marR="99060" marT="60960" marB="609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0.03 sec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0.06 sec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(2.0x)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0.12 sec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(4.0x)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2.77 sec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(92x)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4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10 mile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(31466 rows)</a:t>
                      </a:r>
                    </a:p>
                  </a:txBody>
                  <a:tcPr marL="99060" marR="99060" marT="60960" marB="609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0.29 sec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0.61 sec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(2.1x)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1.3 sec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(4.5x)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32.11 sec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(110x)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pitchFamily="34" charset="-128"/>
              </a:rPr>
              <a:t>Spatial Queries on Compressed Tables</a:t>
            </a:r>
            <a:br>
              <a:rPr lang="en-US" dirty="0" smtClean="0">
                <a:latin typeface="Arial" charset="0"/>
                <a:ea typeface="ＭＳ Ｐゴシック" pitchFamily="34" charset="-128"/>
              </a:rPr>
            </a:br>
            <a:r>
              <a:rPr lang="en-US" dirty="0" smtClean="0">
                <a:latin typeface="Arial" charset="0"/>
                <a:ea typeface="ＭＳ Ｐゴシック" pitchFamily="34" charset="-128"/>
              </a:rPr>
              <a:t>Line Data</a:t>
            </a:r>
          </a:p>
        </p:txBody>
      </p:sp>
      <p:graphicFrame>
        <p:nvGraphicFramePr>
          <p:cNvPr id="205861" name="Group 37"/>
          <p:cNvGraphicFramePr>
            <a:graphicFrameLocks noGrp="1"/>
          </p:cNvGraphicFramePr>
          <p:nvPr/>
        </p:nvGraphicFramePr>
        <p:xfrm>
          <a:off x="1352600" y="2041624"/>
          <a:ext cx="6840760" cy="3142476"/>
        </p:xfrm>
        <a:graphic>
          <a:graphicData uri="http://schemas.openxmlformats.org/drawingml/2006/table">
            <a:tbl>
              <a:tblPr/>
              <a:tblGrid>
                <a:gridCol w="2016224"/>
                <a:gridCol w="1944216"/>
                <a:gridCol w="1440160"/>
                <a:gridCol w="1440160"/>
              </a:tblGrid>
              <a:tr h="8640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Within_distance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Query (lines)</a:t>
                      </a:r>
                    </a:p>
                  </a:txBody>
                  <a:tcPr marL="99060" marR="99060" marT="60960" marB="609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Uncompressed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Query Low  3.5x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Query High 5.3x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1384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4 mile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(809 rows)</a:t>
                      </a:r>
                    </a:p>
                  </a:txBody>
                  <a:tcPr marL="99060" marR="99060" marT="60960" marB="609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0.25 sec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0.75 sec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(3.0x)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2.35 sec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(9.4x)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5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5 mile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(3079 rows)</a:t>
                      </a:r>
                    </a:p>
                  </a:txBody>
                  <a:tcPr marL="99060" marR="99060" marT="60960" marB="609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0.65 sec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2.02 sec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(3.1x)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6.00 sec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(9.2x)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91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10 mile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(80771 rows)</a:t>
                      </a:r>
                    </a:p>
                  </a:txBody>
                  <a:tcPr marL="99060" marR="99060" marT="60960" marB="609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2.93 sec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8.69 sec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(2.9x)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26.0 sec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34" charset="-128"/>
                        </a:rPr>
                        <a:t>(8.97x)</a:t>
                      </a:r>
                    </a:p>
                  </a:txBody>
                  <a:tcPr marL="99060" marR="9906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63613" y="304803"/>
            <a:ext cx="8713787" cy="941388"/>
          </a:xfrm>
        </p:spPr>
        <p:txBody>
          <a:bodyPr/>
          <a:lstStyle/>
          <a:p>
            <a:r>
              <a:rPr lang="en-US" dirty="0" err="1" smtClean="0"/>
              <a:t>Exadata</a:t>
            </a:r>
            <a:r>
              <a:rPr lang="en-US" dirty="0" smtClean="0"/>
              <a:t> Storage Expansion X4-2 </a:t>
            </a:r>
            <a:r>
              <a:rPr lang="en-US" dirty="0" smtClean="0">
                <a:solidFill>
                  <a:srgbClr val="FD0000"/>
                </a:solidFill>
              </a:rPr>
              <a:t>Full Rack</a:t>
            </a:r>
            <a:endParaRPr lang="en-US" dirty="0">
              <a:solidFill>
                <a:srgbClr val="FD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18 </a:t>
            </a:r>
            <a:r>
              <a:rPr lang="en-US" b="1" dirty="0" err="1" smtClean="0"/>
              <a:t>Exadata</a:t>
            </a:r>
            <a:r>
              <a:rPr lang="en-US" b="1" dirty="0" smtClean="0"/>
              <a:t> Storage Servers X4-2</a:t>
            </a:r>
          </a:p>
          <a:p>
            <a:pPr lvl="1"/>
            <a:r>
              <a:rPr lang="en-US" dirty="0" smtClean="0"/>
              <a:t>All with High Performance 12 </a:t>
            </a:r>
            <a:r>
              <a:rPr lang="en-US" dirty="0" err="1" smtClean="0"/>
              <a:t>x</a:t>
            </a:r>
            <a:r>
              <a:rPr lang="en-US" dirty="0" smtClean="0"/>
              <a:t> 1.2 TB SAS disks </a:t>
            </a:r>
          </a:p>
          <a:p>
            <a:pPr lvl="1"/>
            <a:r>
              <a:rPr lang="en-US" dirty="0" smtClean="0"/>
              <a:t>OR</a:t>
            </a:r>
          </a:p>
          <a:p>
            <a:pPr lvl="1"/>
            <a:r>
              <a:rPr lang="en-US" dirty="0" smtClean="0"/>
              <a:t>All with High Capacity 12 </a:t>
            </a:r>
            <a:r>
              <a:rPr lang="en-US" dirty="0" err="1" smtClean="0"/>
              <a:t>x</a:t>
            </a:r>
            <a:r>
              <a:rPr lang="en-US" dirty="0" smtClean="0"/>
              <a:t> 4 TB SAS disks</a:t>
            </a:r>
          </a:p>
          <a:p>
            <a:r>
              <a:rPr lang="en-US" b="1" dirty="0" smtClean="0"/>
              <a:t>57.6 TB High Speed Flash </a:t>
            </a:r>
          </a:p>
          <a:p>
            <a:r>
              <a:rPr lang="en-US" b="1" dirty="0" smtClean="0"/>
              <a:t>2 Sun Datacenter </a:t>
            </a:r>
            <a:r>
              <a:rPr lang="en-US" b="1" dirty="0" err="1" smtClean="0"/>
              <a:t>InfiniBand</a:t>
            </a:r>
            <a:r>
              <a:rPr lang="en-US" b="1" dirty="0" smtClean="0"/>
              <a:t> Switch 36</a:t>
            </a:r>
          </a:p>
          <a:p>
            <a:pPr lvl="1"/>
            <a:r>
              <a:rPr lang="en-US" dirty="0" smtClean="0"/>
              <a:t>36-port Managed QDR (40Gb/s) switch</a:t>
            </a:r>
          </a:p>
          <a:p>
            <a:r>
              <a:rPr lang="en-US" b="1" dirty="0" smtClean="0"/>
              <a:t>1 “Admin” Ethernet switch</a:t>
            </a:r>
          </a:p>
          <a:p>
            <a:r>
              <a:rPr lang="en-US" b="1" dirty="0" smtClean="0"/>
              <a:t>Redundant Power Distributions Units (</a:t>
            </a:r>
            <a:r>
              <a:rPr lang="en-US" b="1" dirty="0" err="1" smtClean="0"/>
              <a:t>PDUs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10" name="Text Placeholder 8"/>
          <p:cNvSpPr txBox="1">
            <a:spLocks/>
          </p:cNvSpPr>
          <p:nvPr/>
        </p:nvSpPr>
        <p:spPr bwMode="auto">
          <a:xfrm>
            <a:off x="871377" y="847764"/>
            <a:ext cx="8915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additional storage – backups, historical data, unstructured 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792984" y="5620243"/>
            <a:ext cx="6723986" cy="43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8032" tIns="54016" rIns="108032" bIns="54016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sz="2300" dirty="0" smtClean="0">
                <a:solidFill>
                  <a:schemeClr val="accent1"/>
                </a:solidFill>
              </a:rPr>
              <a:t>Add storage capacity to Database Machine online</a:t>
            </a:r>
            <a:endParaRPr lang="en-US" sz="2300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ExadataX2-2_1up_009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gray">
          <a:xfrm>
            <a:off x="7639208" y="1310416"/>
            <a:ext cx="1809592" cy="4175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Small and Grow</a:t>
            </a:r>
            <a:endParaRPr lang="en-US" dirty="0"/>
          </a:p>
        </p:txBody>
      </p:sp>
      <p:sp>
        <p:nvSpPr>
          <p:cNvPr id="4" name="AutoShape 22"/>
          <p:cNvSpPr>
            <a:spLocks noChangeArrowheads="1"/>
          </p:cNvSpPr>
          <p:nvPr/>
        </p:nvSpPr>
        <p:spPr bwMode="gray">
          <a:xfrm>
            <a:off x="6743897" y="3073589"/>
            <a:ext cx="546803" cy="797514"/>
          </a:xfrm>
          <a:prstGeom prst="rightArrow">
            <a:avLst>
              <a:gd name="adj1" fmla="val 50000"/>
              <a:gd name="adj2" fmla="val 27003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32" tIns="54016" rIns="108032" bIns="54016" anchor="ctr">
            <a:spAutoFit/>
          </a:bodyPr>
          <a:lstStyle/>
          <a:p>
            <a:endParaRPr lang="en-US" sz="1900" b="1" dirty="0">
              <a:solidFill>
                <a:schemeClr val="bg1"/>
              </a:solidFill>
            </a:endParaRPr>
          </a:p>
        </p:txBody>
      </p:sp>
      <p:sp>
        <p:nvSpPr>
          <p:cNvPr id="5" name="AutoShape 22"/>
          <p:cNvSpPr>
            <a:spLocks noChangeArrowheads="1"/>
          </p:cNvSpPr>
          <p:nvPr/>
        </p:nvSpPr>
        <p:spPr bwMode="gray">
          <a:xfrm>
            <a:off x="4344833" y="3073589"/>
            <a:ext cx="546803" cy="797514"/>
          </a:xfrm>
          <a:prstGeom prst="rightArrow">
            <a:avLst>
              <a:gd name="adj1" fmla="val 50000"/>
              <a:gd name="adj2" fmla="val 27003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32" tIns="54016" rIns="108032" bIns="54016" anchor="ctr">
            <a:spAutoFit/>
          </a:bodyPr>
          <a:lstStyle/>
          <a:p>
            <a:endParaRPr lang="en-US" sz="19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ExadataX2-2_HALF_1up_009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gray">
          <a:xfrm>
            <a:off x="4959488" y="1371600"/>
            <a:ext cx="2186700" cy="3891491"/>
          </a:xfrm>
          <a:prstGeom prst="rect">
            <a:avLst/>
          </a:prstGeom>
        </p:spPr>
      </p:pic>
      <p:pic>
        <p:nvPicPr>
          <p:cNvPr id="7" name="Picture 6" descr="ExadataX2-2_QUARTER_1up_009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gray">
          <a:xfrm>
            <a:off x="2566041" y="1371600"/>
            <a:ext cx="2186700" cy="3891491"/>
          </a:xfrm>
          <a:prstGeom prst="rect">
            <a:avLst/>
          </a:prstGeom>
        </p:spPr>
      </p:pic>
      <p:pic>
        <p:nvPicPr>
          <p:cNvPr id="8" name="Picture 7" descr="ExadataX2-2_1up_009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 bwMode="gray">
          <a:xfrm>
            <a:off x="7352935" y="1371600"/>
            <a:ext cx="2248265" cy="3867684"/>
          </a:xfrm>
          <a:prstGeom prst="rect">
            <a:avLst/>
          </a:prstGeom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gray">
          <a:xfrm>
            <a:off x="5201357" y="5257800"/>
            <a:ext cx="1800265" cy="43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32" tIns="54016" rIns="108032" bIns="54016">
            <a:spAutoFit/>
          </a:bodyPr>
          <a:lstStyle/>
          <a:p>
            <a:r>
              <a:rPr lang="en-US" sz="2100" b="1" dirty="0" smtClean="0"/>
              <a:t>Half Rack</a:t>
            </a:r>
            <a:endParaRPr lang="en-US" sz="2100" b="1" dirty="0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gray">
          <a:xfrm>
            <a:off x="7557237" y="5257800"/>
            <a:ext cx="1760594" cy="43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32" tIns="54016" rIns="108032" bIns="54016">
            <a:spAutoFit/>
          </a:bodyPr>
          <a:lstStyle/>
          <a:p>
            <a:r>
              <a:rPr lang="en-US" sz="2100" b="1" dirty="0" smtClean="0"/>
              <a:t>Full Rack</a:t>
            </a:r>
            <a:endParaRPr lang="en-US" sz="2100" b="1" dirty="0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gray">
          <a:xfrm>
            <a:off x="2674075" y="5257800"/>
            <a:ext cx="1902553" cy="43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32" tIns="54016" rIns="108032" bIns="54016">
            <a:spAutoFit/>
          </a:bodyPr>
          <a:lstStyle/>
          <a:p>
            <a:r>
              <a:rPr lang="en-US" sz="2100" b="1" dirty="0" smtClean="0"/>
              <a:t>Quarter Rack</a:t>
            </a:r>
            <a:endParaRPr lang="en-US" sz="2100" b="1" dirty="0"/>
          </a:p>
        </p:txBody>
      </p:sp>
      <p:pic>
        <p:nvPicPr>
          <p:cNvPr id="12" name="Picture 11" descr="ExadataX2-2_QUARTER_1up_009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gray">
          <a:xfrm>
            <a:off x="172594" y="1371600"/>
            <a:ext cx="2186700" cy="3891491"/>
          </a:xfrm>
          <a:prstGeom prst="rect">
            <a:avLst/>
          </a:prstGeom>
        </p:spPr>
      </p:pic>
      <p:sp>
        <p:nvSpPr>
          <p:cNvPr id="13" name="AutoShape 22"/>
          <p:cNvSpPr>
            <a:spLocks noChangeArrowheads="1"/>
          </p:cNvSpPr>
          <p:nvPr/>
        </p:nvSpPr>
        <p:spPr bwMode="gray">
          <a:xfrm>
            <a:off x="1955200" y="3073589"/>
            <a:ext cx="546803" cy="797514"/>
          </a:xfrm>
          <a:prstGeom prst="rightArrow">
            <a:avLst>
              <a:gd name="adj1" fmla="val 50000"/>
              <a:gd name="adj2" fmla="val 27003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32" tIns="54016" rIns="108032" bIns="54016" anchor="ctr">
            <a:spAutoFit/>
          </a:bodyPr>
          <a:lstStyle/>
          <a:p>
            <a:endParaRPr lang="en-US" sz="1900" b="1" dirty="0">
              <a:solidFill>
                <a:schemeClr val="bg1"/>
              </a:solidFill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gray">
          <a:xfrm>
            <a:off x="285021" y="5257800"/>
            <a:ext cx="1902553" cy="43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32" tIns="54016" rIns="108032" bIns="54016">
            <a:spAutoFit/>
          </a:bodyPr>
          <a:lstStyle/>
          <a:p>
            <a:r>
              <a:rPr lang="en-US" sz="2100" b="1" dirty="0" smtClean="0"/>
              <a:t>Eighth Rack</a:t>
            </a:r>
            <a:endParaRPr lang="en-US" sz="2100" b="1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 bwMode="auto">
          <a:xfrm>
            <a:off x="871377" y="838200"/>
            <a:ext cx="8915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Field Upgradeable</a:t>
            </a: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970384" y="5633723"/>
            <a:ext cx="8021215" cy="462277"/>
          </a:xfrm>
          <a:prstGeom prst="rect">
            <a:avLst/>
          </a:prstGeom>
        </p:spPr>
        <p:txBody>
          <a:bodyPr wrap="square" lIns="107287" tIns="53643" rIns="107287" bIns="53643">
            <a:spAutoFit/>
          </a:bodyPr>
          <a:lstStyle/>
          <a:p>
            <a:pPr marL="266354" indent="-266354" eaLnBrk="0" hangingPunct="0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sz="2300" b="1" kern="0" dirty="0" smtClean="0">
                <a:solidFill>
                  <a:srgbClr val="FF0000"/>
                </a:solidFill>
                <a:ea typeface="MS PGothic"/>
                <a:cs typeface="MS PGothic"/>
              </a:rPr>
              <a:t>Unique Architecture Makes it Fastest at the Lowest Cost</a:t>
            </a:r>
          </a:p>
        </p:txBody>
      </p:sp>
    </p:spTree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racle">
  <a:themeElements>
    <a:clrScheme name="Oracle 1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FD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FEAAAA"/>
      </a:accent5>
      <a:accent6>
        <a:srgbClr val="AEAEAE"/>
      </a:accent6>
      <a:hlink>
        <a:srgbClr val="4D4D4D"/>
      </a:hlink>
      <a:folHlink>
        <a:srgbClr val="667263"/>
      </a:folHlink>
    </a:clrScheme>
    <a:fontScheme name="Orac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119063" marR="0" indent="-119063" algn="ctr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accent1"/>
          </a:buClr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119063" marR="0" indent="-119063" algn="ctr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accent1"/>
          </a:buClr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Oracle 1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D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FEAAAA"/>
        </a:accent5>
        <a:accent6>
          <a:srgbClr val="AEAEAE"/>
        </a:accent6>
        <a:hlink>
          <a:srgbClr val="4D4D4D"/>
        </a:hlink>
        <a:folHlink>
          <a:srgbClr val="66726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00-agenda</Template>
  <TotalTime>39105</TotalTime>
  <Words>5171</Words>
  <Application>Microsoft Macintosh PowerPoint</Application>
  <PresentationFormat>A4 Paper (210x297 mm)</PresentationFormat>
  <Paragraphs>861</Paragraphs>
  <Slides>76</Slides>
  <Notes>46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Oracle</vt:lpstr>
      <vt:lpstr>Slide 1</vt:lpstr>
      <vt:lpstr>Exadata</vt:lpstr>
      <vt:lpstr>Exadata Database Machine A complete system - compute, storage, networking</vt:lpstr>
      <vt:lpstr>Exadata X4 Hardware Architecture</vt:lpstr>
      <vt:lpstr>X4-2 Database Server</vt:lpstr>
      <vt:lpstr>X4-2 Storage Server</vt:lpstr>
      <vt:lpstr>Exadata Database Machine X4-2 Full Rack</vt:lpstr>
      <vt:lpstr>Exadata Storage Expansion X4-2 Full Rack</vt:lpstr>
      <vt:lpstr>Start Small and Grow</vt:lpstr>
      <vt:lpstr>Key Exadata Innovations</vt:lpstr>
      <vt:lpstr>Oracle Exadata for Spatial Workloads</vt:lpstr>
      <vt:lpstr>Part of Oracle Database Kernel</vt:lpstr>
      <vt:lpstr>High Performance Spatial Query and Index Operations</vt:lpstr>
      <vt:lpstr>High Performance Database Load</vt:lpstr>
      <vt:lpstr>Best Practices</vt:lpstr>
      <vt:lpstr>Slide 16</vt:lpstr>
      <vt:lpstr>Spatial Index Creation Options WORK_TABLESPACE  </vt:lpstr>
      <vt:lpstr>Spatial Index Creation Options LAYER_GTYPE </vt:lpstr>
      <vt:lpstr>Spatial Index Creation Options SDO_NON_LEAF_TBL </vt:lpstr>
      <vt:lpstr>Spatial Index Creation Parameters SDO_NON_LEAF_TBL</vt:lpstr>
      <vt:lpstr>Slide 21</vt:lpstr>
      <vt:lpstr>Parallel Processing Use Cases from Real-world Experiences</vt:lpstr>
      <vt:lpstr>1. Risk Management Requirements </vt:lpstr>
      <vt:lpstr>Risk Management Parallel Spatial Query Against Partitioned Tables </vt:lpstr>
      <vt:lpstr>Risk Management Query Syntax</vt:lpstr>
      <vt:lpstr>Risk Management Results</vt:lpstr>
      <vt:lpstr>2. US Rail Application Requirements</vt:lpstr>
      <vt:lpstr>US Rail Application Parallel “CREATE TABLE AS SELECT” (CTAS) </vt:lpstr>
      <vt:lpstr>US Rail Application Query Syntax</vt:lpstr>
      <vt:lpstr>US Rail Application Results</vt:lpstr>
      <vt:lpstr>US Rail Application Using Compression</vt:lpstr>
      <vt:lpstr>US Rail Application Parallel “CREATE TABLE AS SELECT” (CTAS)</vt:lpstr>
      <vt:lpstr>3. Validate Home Appraisals Requirements </vt:lpstr>
      <vt:lpstr>Validate Home Appraisals Parallelized Spatial Join (SDO_JOIN)</vt:lpstr>
      <vt:lpstr>Validate Home Appraisals Using SDO_JOIN ?</vt:lpstr>
      <vt:lpstr>Validate Home Appraisals How to use Parallelism with SDO_JOIN</vt:lpstr>
      <vt:lpstr>Validate Home Appraisals How to use Parallelism with SDO_JOIN</vt:lpstr>
      <vt:lpstr>Validate Home Appraisals Results</vt:lpstr>
      <vt:lpstr>SDO_JOIN – When is it Most Effective? Matching Points and Polygons </vt:lpstr>
      <vt:lpstr>4. Satellite Imagery Provider Requirements </vt:lpstr>
      <vt:lpstr>Satellite Imagery Provider Parallelized Spatial Join (SDO_JOIN)</vt:lpstr>
      <vt:lpstr>Satellite Imagery Provider Results</vt:lpstr>
      <vt:lpstr>Satellite Imagery Provider How did we do it ?</vt:lpstr>
      <vt:lpstr>Satellite Imagery Provider Computing Intersections</vt:lpstr>
      <vt:lpstr>Satellite Imagery Provider Only compute intersections when necessary</vt:lpstr>
      <vt:lpstr>Satellite Imagery Provider How did we do it ?</vt:lpstr>
      <vt:lpstr>Slide 47</vt:lpstr>
      <vt:lpstr>Parallel-Enabled Pipelined Table Function</vt:lpstr>
      <vt:lpstr>What is a “pipelined” function ?</vt:lpstr>
      <vt:lpstr>Inside the Pipelined Function</vt:lpstr>
      <vt:lpstr>Inside the Pipelined Function</vt:lpstr>
      <vt:lpstr>Control the Degree of Parallelism</vt:lpstr>
      <vt:lpstr>Use the Function Example: geocoding function</vt:lpstr>
      <vt:lpstr>Results</vt:lpstr>
      <vt:lpstr>Other Benchmarks Performed</vt:lpstr>
      <vt:lpstr>Other Benchmarks Performed</vt:lpstr>
      <vt:lpstr>Slide 57</vt:lpstr>
      <vt:lpstr>Massive Data Ingestion Requirements </vt:lpstr>
      <vt:lpstr>Massive Spatial Data Ingest</vt:lpstr>
      <vt:lpstr>Massive Spatial Data Ingest With a Staging Table</vt:lpstr>
      <vt:lpstr>Massive Spatial Data Ingest With a Staging Table</vt:lpstr>
      <vt:lpstr>Massive Spatial Data Ingest Without a Staging Table</vt:lpstr>
      <vt:lpstr>Massive Spatial Data Ingest Without a Staging Table</vt:lpstr>
      <vt:lpstr>Massive Spatial Data Ingest Without a Staging Table</vt:lpstr>
      <vt:lpstr>Massive Data Ingestion Divide and Conquer</vt:lpstr>
      <vt:lpstr>Massive Data Ingestion Using a Partitioned Table</vt:lpstr>
      <vt:lpstr>Massive Data Ingestion Batch Updating  </vt:lpstr>
      <vt:lpstr>Massive Data Ingestion Benchmark Results</vt:lpstr>
      <vt:lpstr>Massive Data Ingestion Benchmark</vt:lpstr>
      <vt:lpstr>Slide 70</vt:lpstr>
      <vt:lpstr>Database Compression</vt:lpstr>
      <vt:lpstr>Exadata Hybrid Columnar Compression</vt:lpstr>
      <vt:lpstr>Using Compressed Tables</vt:lpstr>
      <vt:lpstr>Spatial Queries on Compressed Tables Point Data</vt:lpstr>
      <vt:lpstr>Spatial Queries on Compressed Tables Line Data</vt:lpstr>
      <vt:lpstr>Slide 76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Maricel Lennon</dc:creator>
  <dc:description>This presentation contains information proprietary to Oracle Corporation</dc:description>
  <cp:lastModifiedBy>Albert Godfrind</cp:lastModifiedBy>
  <cp:revision>443</cp:revision>
  <cp:lastPrinted>2012-01-20T21:21:34Z</cp:lastPrinted>
  <dcterms:created xsi:type="dcterms:W3CDTF">2015-07-22T15:42:00Z</dcterms:created>
  <dcterms:modified xsi:type="dcterms:W3CDTF">2015-07-24T13:52:37Z</dcterms:modified>
</cp:coreProperties>
</file>